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905" r:id="rId5"/>
  </p:sldMasterIdLst>
  <p:notesMasterIdLst>
    <p:notesMasterId r:id="rId35"/>
  </p:notesMasterIdLst>
  <p:handoutMasterIdLst>
    <p:handoutMasterId r:id="rId36"/>
  </p:handoutMasterIdLst>
  <p:sldIdLst>
    <p:sldId id="303" r:id="rId6"/>
    <p:sldId id="304" r:id="rId7"/>
    <p:sldId id="283" r:id="rId8"/>
    <p:sldId id="309" r:id="rId9"/>
    <p:sldId id="308" r:id="rId10"/>
    <p:sldId id="306" r:id="rId11"/>
    <p:sldId id="307" r:id="rId12"/>
    <p:sldId id="285" r:id="rId13"/>
    <p:sldId id="286" r:id="rId14"/>
    <p:sldId id="305" r:id="rId15"/>
    <p:sldId id="284" r:id="rId16"/>
    <p:sldId id="287" r:id="rId17"/>
    <p:sldId id="288" r:id="rId18"/>
    <p:sldId id="289" r:id="rId19"/>
    <p:sldId id="290" r:id="rId20"/>
    <p:sldId id="310" r:id="rId21"/>
    <p:sldId id="292" r:id="rId22"/>
    <p:sldId id="311" r:id="rId23"/>
    <p:sldId id="293" r:id="rId24"/>
    <p:sldId id="294" r:id="rId25"/>
    <p:sldId id="295" r:id="rId26"/>
    <p:sldId id="296" r:id="rId27"/>
    <p:sldId id="297" r:id="rId28"/>
    <p:sldId id="298" r:id="rId29"/>
    <p:sldId id="299" r:id="rId30"/>
    <p:sldId id="300" r:id="rId31"/>
    <p:sldId id="301" r:id="rId32"/>
    <p:sldId id="312" r:id="rId33"/>
    <p:sldId id="302" r:id="rId34"/>
  </p:sldIdLst>
  <p:sldSz cx="12192000" cy="6858000"/>
  <p:notesSz cx="6645275" cy="9775825"/>
  <p:embeddedFontLst>
    <p:embeddedFont>
      <p:font typeface="Montserrat" pitchFamily="2" charset="0"/>
      <p:regular r:id="rId37"/>
      <p:bold r:id="rId38"/>
      <p:italic r:id="rId39"/>
      <p:boldItalic r:id="rId40"/>
    </p:embeddedFont>
    <p:embeddedFont>
      <p:font typeface="Montserrat Black" pitchFamily="2" charset="0"/>
      <p:bold r:id="rId41"/>
      <p:boldItalic r:id="rId42"/>
    </p:embeddedFont>
    <p:embeddedFont>
      <p:font typeface="Segoe UI" panose="020B0502040204020203" pitchFamily="34" charset="0"/>
      <p:regular r:id="rId43"/>
      <p:bold r:id="rId44"/>
      <p:italic r:id="rId45"/>
      <p:boldItalic r:id="rId46"/>
    </p:embeddedFont>
  </p:embeddedFontLst>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8FFF2"/>
    <a:srgbClr val="C7C8FF"/>
    <a:srgbClr val="004050"/>
    <a:srgbClr val="09EDB8"/>
    <a:srgbClr val="F91258"/>
    <a:srgbClr val="7E007C"/>
    <a:srgbClr val="28CFF9"/>
    <a:srgbClr val="F3622C"/>
    <a:srgbClr val="31D3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29" autoAdjust="0"/>
    <p:restoredTop sz="53981" autoAdjust="0"/>
  </p:normalViewPr>
  <p:slideViewPr>
    <p:cSldViewPr snapToGrid="0" snapToObjects="1" showGuides="1">
      <p:cViewPr varScale="1">
        <p:scale>
          <a:sx n="40" d="100"/>
          <a:sy n="40" d="100"/>
        </p:scale>
        <p:origin x="1022" y="29"/>
      </p:cViewPr>
      <p:guideLst>
        <p:guide pos="3840"/>
        <p:guide orient="horz" pos="377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21.xml"/><Relationship Id="rId3" Type="http://schemas.openxmlformats.org/officeDocument/2006/relationships/slide" Target="slides/slide4.xml"/><Relationship Id="rId21" Type="http://schemas.openxmlformats.org/officeDocument/2006/relationships/slide" Target="slides/slide28.xml"/><Relationship Id="rId7" Type="http://schemas.openxmlformats.org/officeDocument/2006/relationships/slide" Target="slides/slide8.xml"/><Relationship Id="rId12" Type="http://schemas.openxmlformats.org/officeDocument/2006/relationships/slide" Target="slides/slide13.xml"/><Relationship Id="rId17" Type="http://schemas.openxmlformats.org/officeDocument/2006/relationships/slide" Target="slides/slide19.xml"/><Relationship Id="rId2" Type="http://schemas.openxmlformats.org/officeDocument/2006/relationships/slide" Target="slides/slide3.xml"/><Relationship Id="rId16" Type="http://schemas.openxmlformats.org/officeDocument/2006/relationships/slide" Target="slides/slide18.xml"/><Relationship Id="rId20" Type="http://schemas.openxmlformats.org/officeDocument/2006/relationships/slide" Target="slides/slide27.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5" Type="http://schemas.openxmlformats.org/officeDocument/2006/relationships/slide" Target="slides/slide6.xml"/><Relationship Id="rId15" Type="http://schemas.openxmlformats.org/officeDocument/2006/relationships/slide" Target="slides/slide17.xml"/><Relationship Id="rId10" Type="http://schemas.openxmlformats.org/officeDocument/2006/relationships/slide" Target="slides/slide11.xml"/><Relationship Id="rId19" Type="http://schemas.openxmlformats.org/officeDocument/2006/relationships/slide" Target="slides/slide22.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13/01/2025</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13/01/2025</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307975" y="885825"/>
            <a:ext cx="6029325" cy="3392488"/>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cs typeface="Arial" charset="0"/>
            </a:endParaRPr>
          </a:p>
        </p:txBody>
      </p:sp>
    </p:spTree>
    <p:extLst>
      <p:ext uri="{BB962C8B-B14F-4D97-AF65-F5344CB8AC3E}">
        <p14:creationId xmlns:p14="http://schemas.microsoft.com/office/powerpoint/2010/main" val="2603299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FE544-293D-ACF6-9E2B-979D2AB330BB}"/>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0869D694-8D21-E2EB-4C73-FEAF0730B7DF}"/>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51F650D3-3C19-2A32-3828-D9061FACB891}"/>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240D59F7-1022-3F41-CBC7-F81A01F67071}"/>
              </a:ext>
            </a:extLst>
          </p:cNvPr>
          <p:cNvSpPr>
            <a:spLocks noChangeArrowheads="1"/>
          </p:cNvSpPr>
          <p:nvPr/>
        </p:nvSpPr>
        <p:spPr bwMode="auto">
          <a:xfrm>
            <a:off x="1" y="11113"/>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F042479F-A9A5-4C35-A703-0799F4629DCB}"/>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2836F179-1EA0-3709-F5DC-05901BF3E1A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Calling a class constructs (or instantiates) an object. This process is handled by a special function called the </a:t>
            </a:r>
            <a:r>
              <a:rPr lang="en-GB" b="1" dirty="0"/>
              <a:t>constructor</a:t>
            </a:r>
            <a:r>
              <a:rPr lang="en-GB" dirty="0"/>
              <a:t>, which can accept parameters just like any other function.</a:t>
            </a:r>
          </a:p>
          <a:p>
            <a:br>
              <a:rPr lang="en-GB" dirty="0"/>
            </a:br>
            <a:r>
              <a:rPr lang="en-GB" dirty="0"/>
              <a:t>In the Tank example, we pass “German" and “Tiger" (representing the country and model) as parameters to the constructor.</a:t>
            </a:r>
          </a:p>
          <a:p>
            <a:endParaRPr lang="en-GB" dirty="0">
              <a:cs typeface="Courier New" pitchFamily="49" charset="0"/>
            </a:endParaRPr>
          </a:p>
          <a:p>
            <a:r>
              <a:rPr lang="en-GB" dirty="0"/>
              <a:t>The constructor returns a reference to the created object. Once we have this reference, we can call </a:t>
            </a:r>
            <a:r>
              <a:rPr lang="en-GB" b="1" dirty="0"/>
              <a:t>methods</a:t>
            </a:r>
            <a:r>
              <a:rPr lang="en-GB" dirty="0"/>
              <a:t> (functions) on the object. These methods automatically receive the object reference as their first parameter (commonly referred to as self).</a:t>
            </a:r>
          </a:p>
          <a:p>
            <a:endParaRPr lang="en-GB" dirty="0">
              <a:cs typeface="Courier New" pitchFamily="49" charset="0"/>
            </a:endParaRPr>
          </a:p>
          <a:p>
            <a:r>
              <a:rPr lang="en-GB" dirty="0"/>
              <a:t>By default, object references are not printable. However, we can define our own string representation function using the __str__ or __</a:t>
            </a:r>
            <a:r>
              <a:rPr lang="en-GB" dirty="0" err="1"/>
              <a:t>repr</a:t>
            </a:r>
            <a:r>
              <a:rPr lang="en-GB" dirty="0"/>
              <a:t>__ methods. This is part of </a:t>
            </a:r>
            <a:r>
              <a:rPr lang="en-GB" b="1" dirty="0"/>
              <a:t>special function overloading</a:t>
            </a:r>
            <a:r>
              <a:rPr lang="en-GB" dirty="0"/>
              <a:t>, related to </a:t>
            </a:r>
            <a:r>
              <a:rPr lang="en-GB" b="1" dirty="0"/>
              <a:t>operator overloading</a:t>
            </a:r>
            <a:r>
              <a:rPr lang="en-GB" dirty="0"/>
              <a:t>, which is a key feature of object-oriented programming (though it can sometimes be overused).</a:t>
            </a:r>
          </a:p>
          <a:p>
            <a:endParaRPr lang="en-GB" dirty="0">
              <a:cs typeface="Courier New" pitchFamily="49" charset="0"/>
            </a:endParaRPr>
          </a:p>
          <a:p>
            <a:r>
              <a:rPr lang="en-GB" dirty="0"/>
              <a:t>To find out the class of an object, we can use the __class__ attribute, which every object has. In Python 3, you can also use the built-in type() function, though its output is less user-friendly:</a:t>
            </a:r>
          </a:p>
          <a:p>
            <a:r>
              <a:rPr lang="en-GB" dirty="0"/>
              <a:t>&gt;&gt;&gt; print(type(another)) </a:t>
            </a:r>
          </a:p>
          <a:p>
            <a:r>
              <a:rPr lang="en-GB" dirty="0"/>
              <a:t>&lt;class '</a:t>
            </a:r>
            <a:r>
              <a:rPr lang="en-GB" dirty="0" err="1"/>
              <a:t>Account.Account</a:t>
            </a:r>
            <a:r>
              <a:rPr lang="en-GB" dirty="0"/>
              <a:t>’&gt;</a:t>
            </a:r>
          </a:p>
          <a:p>
            <a:endParaRPr lang="en-GB" dirty="0">
              <a:cs typeface="Courier New" pitchFamily="49" charset="0"/>
            </a:endParaRPr>
          </a:p>
          <a:p>
            <a:r>
              <a:rPr lang="en-GB" dirty="0"/>
              <a:t>Checking an object’s class directly (e.g., with __class__) can go against the principle of </a:t>
            </a:r>
            <a:r>
              <a:rPr lang="en-GB" b="1" dirty="0"/>
              <a:t>duck typing</a:t>
            </a:r>
            <a:r>
              <a:rPr lang="en-GB" dirty="0"/>
              <a:t> in Python. Instead of testing the class, you should check if the object has the necessary attributes or methods. Use </a:t>
            </a:r>
            <a:r>
              <a:rPr lang="en-GB" dirty="0" err="1"/>
              <a:t>hasattr</a:t>
            </a:r>
            <a:r>
              <a:rPr lang="en-GB" dirty="0"/>
              <a:t>() to verify if the object can perform the action you need, following the "if it quacks like a duck" principle.</a:t>
            </a:r>
            <a:endParaRPr lang="en-GB" dirty="0">
              <a:cs typeface="Courier New" pitchFamily="49" charset="0"/>
            </a:endParaRPr>
          </a:p>
        </p:txBody>
      </p:sp>
    </p:spTree>
    <p:extLst>
      <p:ext uri="{BB962C8B-B14F-4D97-AF65-F5344CB8AC3E}">
        <p14:creationId xmlns:p14="http://schemas.microsoft.com/office/powerpoint/2010/main" val="998048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fundamental concept in object-oriented programming (OO) is that </a:t>
            </a:r>
            <a:r>
              <a:rPr lang="en-GB" b="1" dirty="0"/>
              <a:t>messages</a:t>
            </a:r>
            <a:r>
              <a:rPr lang="en-GB" dirty="0"/>
              <a:t> are sent to objects, requesting them to perform actions. Ideally, we shouldn't need to check the class of the object; we should only verify that it can carry out the requested action. Unfortunately, this principle has been diluted in many OO languages, especially static ones. Even languages that fully support </a:t>
            </a:r>
            <a:r>
              <a:rPr lang="en-GB" b="1" dirty="0"/>
              <a:t>polymorphism</a:t>
            </a:r>
            <a:r>
              <a:rPr lang="en-GB" dirty="0"/>
              <a:t> often rely on checking the class rather than the object's behaviour.</a:t>
            </a:r>
          </a:p>
          <a:p>
            <a:endParaRPr lang="en-GB" dirty="0"/>
          </a:p>
          <a:p>
            <a:r>
              <a:rPr lang="en-GB" dirty="0"/>
              <a:t>Python, along with most dynamic languages, allows programmers to check if an object can perform the desired behaviour, rather than checking its class. This is known as </a:t>
            </a:r>
            <a:r>
              <a:rPr lang="en-GB" b="1" dirty="0"/>
              <a:t>Duck Typing</a:t>
            </a:r>
            <a:r>
              <a:rPr lang="en-GB" dirty="0"/>
              <a:t>: we don’t care about the type of object, as long as it behaves as expected. If it quacks like a duck, that’s good enough — even if it’s a duck mimic!</a:t>
            </a:r>
          </a:p>
        </p:txBody>
      </p:sp>
    </p:spTree>
    <p:extLst>
      <p:ext uri="{BB962C8B-B14F-4D97-AF65-F5344CB8AC3E}">
        <p14:creationId xmlns:p14="http://schemas.microsoft.com/office/powerpoint/2010/main" val="1717826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conventions for exporting names from modules also apply to classes in Python. </a:t>
            </a:r>
          </a:p>
          <a:p>
            <a:endParaRPr lang="en-GB" dirty="0"/>
          </a:p>
          <a:p>
            <a:r>
              <a:rPr lang="en-GB" dirty="0"/>
              <a:t>Introspection, a key concept in OOP refers to obtaining information about an object at runtime. Common introspection techniques include using the </a:t>
            </a:r>
            <a:r>
              <a:rPr lang="en-GB" dirty="0" err="1"/>
              <a:t>dir</a:t>
            </a:r>
            <a:r>
              <a:rPr lang="en-GB" dirty="0"/>
              <a:t>() function to display an object’s attributes and methods, the </a:t>
            </a:r>
            <a:r>
              <a:rPr lang="en-GB" dirty="0" err="1"/>
              <a:t>hasattr</a:t>
            </a:r>
            <a:r>
              <a:rPr lang="en-GB" dirty="0"/>
              <a:t>() function to check if an object has a specific attribute, and the help() function to view an object’s associated documentation strings (docstrings).</a:t>
            </a:r>
          </a:p>
          <a:p>
            <a:endParaRPr lang="en-GB" dirty="0"/>
          </a:p>
          <a:p>
            <a:r>
              <a:rPr lang="en-GB" dirty="0"/>
              <a:t>In Python, underscores in attribute and method names are used to signify protection or privacy levels. </a:t>
            </a:r>
          </a:p>
          <a:p>
            <a:endParaRPr lang="en-GB" dirty="0"/>
          </a:p>
          <a:p>
            <a:pPr marL="228600" indent="-228600">
              <a:buAutoNum type="alphaLcPeriod"/>
            </a:pPr>
            <a:r>
              <a:rPr lang="en-GB" dirty="0"/>
              <a:t>A function name prefixed with a single underscore (_) indicates that the name is intended for internal use only within a class. This is not a strict enforcement of privacy but rather a convention to signal programmers not to access such names directly.</a:t>
            </a:r>
          </a:p>
          <a:p>
            <a:pPr marL="228600" indent="-228600">
              <a:buAutoNum type="alphaLcPeriod"/>
            </a:pPr>
            <a:r>
              <a:rPr lang="en-GB" dirty="0"/>
              <a:t>Names prefixed with double leading underscores (__), often referred to as "</a:t>
            </a:r>
            <a:r>
              <a:rPr lang="en-GB" dirty="0" err="1"/>
              <a:t>dunders</a:t>
            </a:r>
            <a:r>
              <a:rPr lang="en-GB" dirty="0"/>
              <a:t>," are name-mangled by the Python interpreter. This means the name is modified to include the class name, such as turning __spam into _</a:t>
            </a:r>
            <a:r>
              <a:rPr lang="en-GB" dirty="0" err="1"/>
              <a:t>ClassName</a:t>
            </a:r>
            <a:r>
              <a:rPr lang="en-GB" dirty="0"/>
              <a:t>__spam. This mechanism helps prevent naming conflicts in subclasses and allows subclasses to override methods without disrupting the functionality of parent class methods. </a:t>
            </a:r>
          </a:p>
          <a:p>
            <a:pPr marL="228600" indent="-228600">
              <a:buAutoNum type="alphaLcPeriod"/>
            </a:pPr>
            <a:r>
              <a:rPr lang="en-GB" dirty="0"/>
              <a:t>Additionally, names surrounded by double underscores (e.g., __</a:t>
            </a:r>
            <a:r>
              <a:rPr lang="en-GB" dirty="0" err="1"/>
              <a:t>init</a:t>
            </a:r>
            <a:r>
              <a:rPr lang="en-GB" dirty="0"/>
              <a:t>__, __str__) are considered "magic" or "dunder methods" and have special purposes, often related to operator overloading and Python’s internal functionality.</a:t>
            </a:r>
          </a:p>
          <a:p>
            <a:pPr marL="228600" indent="-228600">
              <a:buAutoNum type="alphaLcPeriod"/>
            </a:pPr>
            <a:endParaRPr lang="en-GB" dirty="0"/>
          </a:p>
          <a:p>
            <a:r>
              <a:rPr lang="en-GB" dirty="0"/>
              <a:t>Another special type of method is the class method, created using the built-in </a:t>
            </a:r>
            <a:r>
              <a:rPr lang="en-GB" dirty="0" err="1"/>
              <a:t>classmethod</a:t>
            </a:r>
            <a:r>
              <a:rPr lang="en-GB" dirty="0"/>
              <a:t>() decorator. A class method is bound to the class rather than an instance and receives the class (</a:t>
            </a:r>
            <a:r>
              <a:rPr lang="en-GB" dirty="0" err="1"/>
              <a:t>cls</a:t>
            </a:r>
            <a:r>
              <a:rPr lang="en-GB" dirty="0"/>
              <a:t>) as its first argument instead of the instance (self). While class methods are not commonly required, they can be useful when you need to perform operations related to the class itself, such as creating factory methods. However, in most cases, it is better to implement a module-level function instead.</a:t>
            </a:r>
          </a:p>
          <a:p>
            <a:endParaRPr lang="en-GB" dirty="0"/>
          </a:p>
          <a:p>
            <a:r>
              <a:rPr lang="en-GB" dirty="0"/>
              <a:t>It is generally not advisable to call a class method on an object instance because it can be confusing and may obscure the intended functionality. </a:t>
            </a:r>
          </a:p>
          <a:p>
            <a:endParaRPr lang="en-GB" dirty="0"/>
          </a:p>
        </p:txBody>
      </p:sp>
    </p:spTree>
    <p:extLst>
      <p:ext uri="{BB962C8B-B14F-4D97-AF65-F5344CB8AC3E}">
        <p14:creationId xmlns:p14="http://schemas.microsoft.com/office/powerpoint/2010/main" val="2953035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constructor in Python can be a bit confusing because it has two possible functions: __new__ and __</a:t>
            </a:r>
            <a:r>
              <a:rPr lang="en-GB" dirty="0" err="1"/>
              <a:t>init</a:t>
            </a:r>
            <a:r>
              <a:rPr lang="en-GB" dirty="0"/>
              <a:t>__. In most cases, we only need to implement __</a:t>
            </a:r>
            <a:r>
              <a:rPr lang="en-GB" dirty="0" err="1"/>
              <a:t>init</a:t>
            </a:r>
            <a:r>
              <a:rPr lang="en-GB" dirty="0"/>
              <a:t>__, which is automatically called after an object is created.</a:t>
            </a:r>
          </a:p>
          <a:p>
            <a:endParaRPr lang="en-GB" dirty="0"/>
          </a:p>
          <a:p>
            <a:r>
              <a:rPr lang="en-GB" dirty="0"/>
              <a:t>__new__, on the other hand, is a class method that is called before the object is created. It is primarily used in two scenarios: when creating immutable objects (such as strings or tuples) or when working with </a:t>
            </a:r>
            <a:r>
              <a:rPr lang="en-GB" dirty="0" err="1"/>
              <a:t>metaclasses</a:t>
            </a:r>
            <a:r>
              <a:rPr lang="en-GB" dirty="0"/>
              <a:t>. These use cases are relatively rare. If __new__ is implemented, the __</a:t>
            </a:r>
            <a:r>
              <a:rPr lang="en-GB" dirty="0" err="1"/>
              <a:t>init</a:t>
            </a:r>
            <a:r>
              <a:rPr lang="en-GB" dirty="0"/>
              <a:t>__ method will not be called automatically.</a:t>
            </a:r>
          </a:p>
          <a:p>
            <a:endParaRPr lang="en-GB" dirty="0"/>
          </a:p>
          <a:p>
            <a:r>
              <a:rPr lang="en-GB" dirty="0"/>
              <a:t>For those working with Python 2, it’s important to note that __new__ is only called for derived (new-style) classes. To ensure compatibility in Python 2, base classes should inherit from the object class. However, in Python 3, all classes are new-style by default, so this distinction no longer applies.</a:t>
            </a:r>
          </a:p>
        </p:txBody>
      </p:sp>
    </p:spTree>
    <p:extLst>
      <p:ext uri="{BB962C8B-B14F-4D97-AF65-F5344CB8AC3E}">
        <p14:creationId xmlns:p14="http://schemas.microsoft.com/office/powerpoint/2010/main" val="2526443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Python includes a collection of special methods that provide high-level behaviours for objects and enable their interactions with operators. Two special methods introduced earlier are __</a:t>
            </a:r>
            <a:r>
              <a:rPr lang="en-GB" dirty="0" err="1"/>
              <a:t>init</a:t>
            </a:r>
            <a:r>
              <a:rPr lang="en-GB" dirty="0"/>
              <a:t>__ and __str__. The __</a:t>
            </a:r>
            <a:r>
              <a:rPr lang="en-GB" dirty="0" err="1"/>
              <a:t>init</a:t>
            </a:r>
            <a:r>
              <a:rPr lang="en-GB" dirty="0"/>
              <a:t>__ method is implicitly called when a new object is created, while the __str__ method is invoked when the str() or print() function is used on an object.</a:t>
            </a:r>
          </a:p>
          <a:p>
            <a:endParaRPr lang="en-GB" dirty="0"/>
          </a:p>
          <a:p>
            <a:r>
              <a:rPr lang="en-GB" dirty="0"/>
              <a:t>Other special methods allow you to customize the behaviour of standard functions when applied to objects. For example, the </a:t>
            </a:r>
            <a:r>
              <a:rPr lang="en-GB" dirty="0" err="1"/>
              <a:t>len</a:t>
            </a:r>
            <a:r>
              <a:rPr lang="en-GB" dirty="0"/>
              <a:t>() function can be overridden by implementing the __</a:t>
            </a:r>
            <a:r>
              <a:rPr lang="en-GB" dirty="0" err="1"/>
              <a:t>len</a:t>
            </a:r>
            <a:r>
              <a:rPr lang="en-GB" dirty="0"/>
              <a:t>__ method. In the case of a Tank class, a __</a:t>
            </a:r>
            <a:r>
              <a:rPr lang="en-GB" dirty="0" err="1"/>
              <a:t>len</a:t>
            </a:r>
            <a:r>
              <a:rPr lang="en-GB" dirty="0"/>
              <a:t>__ method could return the tank’s length in meters, while a __bool__ method could return True if the tank's health is non-zero. This enables intuitive usage in expressions such as:</a:t>
            </a:r>
          </a:p>
          <a:p>
            <a:endParaRPr lang="en-GB" dirty="0"/>
          </a:p>
          <a:p>
            <a:r>
              <a:rPr lang="en-GB" dirty="0"/>
              <a:t>if </a:t>
            </a:r>
            <a:r>
              <a:rPr lang="en-GB" dirty="0" err="1"/>
              <a:t>heavy_tank</a:t>
            </a:r>
            <a:r>
              <a:rPr lang="en-GB" dirty="0"/>
              <a:t>:</a:t>
            </a:r>
          </a:p>
          <a:p>
            <a:r>
              <a:rPr lang="en-GB" dirty="0"/>
              <a:t>    print(“Tis but a scratch!”)</a:t>
            </a:r>
          </a:p>
          <a:p>
            <a:endParaRPr lang="en-GB" dirty="0"/>
          </a:p>
          <a:p>
            <a:r>
              <a:rPr lang="en-GB" dirty="0"/>
              <a:t>It's worth noting that in Python 3, the special method for determining truth is __bool__, whereas in Python 2, this method is called __nonzero__. This distinction is important for maintaining compatibility across versions.</a:t>
            </a:r>
          </a:p>
        </p:txBody>
      </p:sp>
    </p:spTree>
    <p:extLst>
      <p:ext uri="{BB962C8B-B14F-4D97-AF65-F5344CB8AC3E}">
        <p14:creationId xmlns:p14="http://schemas.microsoft.com/office/powerpoint/2010/main" val="4278075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This is not an exhaustive list of operator overloading special methods, as it is too extensive to cover here. For a complete reference, check the Python documentation (search for methods like __add__).</a:t>
            </a:r>
          </a:p>
          <a:p>
            <a:endParaRPr lang="en-GB" dirty="0"/>
          </a:p>
          <a:p>
            <a:r>
              <a:rPr lang="en-GB" dirty="0"/>
              <a:t>Compound (or augmented) assignments, such as +=, have their own special methods, typically prefixed with an "</a:t>
            </a:r>
            <a:r>
              <a:rPr lang="en-GB" dirty="0" err="1"/>
              <a:t>i</a:t>
            </a:r>
            <a:r>
              <a:rPr lang="en-GB" dirty="0"/>
              <a:t>". For example, the special method for += is __</a:t>
            </a:r>
            <a:r>
              <a:rPr lang="en-GB" dirty="0" err="1"/>
              <a:t>iadd</a:t>
            </a:r>
            <a:r>
              <a:rPr lang="en-GB" dirty="0"/>
              <a:t>__. If __</a:t>
            </a:r>
            <a:r>
              <a:rPr lang="en-GB" dirty="0" err="1"/>
              <a:t>iadd</a:t>
            </a:r>
            <a:r>
              <a:rPr lang="en-GB" dirty="0"/>
              <a:t>__ is not implemented, Python will fall back on the __add__ method, so you don’t need to duplicate code—unlike in C++.</a:t>
            </a:r>
          </a:p>
          <a:p>
            <a:endParaRPr lang="en-GB" dirty="0"/>
          </a:p>
          <a:p>
            <a:r>
              <a:rPr lang="en-GB" dirty="0"/>
              <a:t>However, methods for overloading binary operators such as +, -, *, /, %, **, &lt;&lt;, &gt;&gt;, &amp;, ^, and | are not automatically symmetrical. To handle cases like 1 + object, you need to implement a corresponding method prefixed with __r, such as __</a:t>
            </a:r>
            <a:r>
              <a:rPr lang="en-GB" dirty="0" err="1"/>
              <a:t>radd</a:t>
            </a:r>
            <a:r>
              <a:rPr lang="en-GB" dirty="0"/>
              <a:t>__. For example:</a:t>
            </a:r>
          </a:p>
          <a:p>
            <a:pPr lvl="1">
              <a:buFont typeface="Arial" panose="020B0604020202020204" pitchFamily="34" charset="0"/>
              <a:buChar char="•"/>
            </a:pPr>
            <a:r>
              <a:rPr lang="en-GB" dirty="0"/>
              <a:t>  object + 1 calls __add__.</a:t>
            </a:r>
          </a:p>
          <a:p>
            <a:pPr lvl="1">
              <a:buFont typeface="Arial" panose="020B0604020202020204" pitchFamily="34" charset="0"/>
              <a:buChar char="•"/>
            </a:pPr>
            <a:r>
              <a:rPr lang="en-GB" dirty="0"/>
              <a:t>  1 + object calls __</a:t>
            </a:r>
            <a:r>
              <a:rPr lang="en-GB" dirty="0" err="1"/>
              <a:t>radd</a:t>
            </a:r>
            <a:r>
              <a:rPr lang="en-GB" dirty="0"/>
              <a:t>__.</a:t>
            </a:r>
          </a:p>
          <a:p>
            <a:endParaRPr lang="en-GB" dirty="0"/>
          </a:p>
          <a:p>
            <a:r>
              <a:rPr lang="en-GB" dirty="0"/>
              <a:t>Many special methods for comparisons are similar and often call a shared underlying method. For example, methods like __</a:t>
            </a:r>
            <a:r>
              <a:rPr lang="en-GB" dirty="0" err="1"/>
              <a:t>eq</a:t>
            </a:r>
            <a:r>
              <a:rPr lang="en-GB" dirty="0"/>
              <a:t>__, __ne__, __</a:t>
            </a:r>
            <a:r>
              <a:rPr lang="en-GB" dirty="0" err="1"/>
              <a:t>lt</a:t>
            </a:r>
            <a:r>
              <a:rPr lang="en-GB" dirty="0"/>
              <a:t>__, __</a:t>
            </a:r>
            <a:r>
              <a:rPr lang="en-GB" dirty="0" err="1"/>
              <a:t>gt</a:t>
            </a:r>
            <a:r>
              <a:rPr lang="en-GB" dirty="0"/>
              <a:t>__, __le__, and __</a:t>
            </a:r>
            <a:r>
              <a:rPr lang="en-GB" dirty="0" err="1"/>
              <a:t>ge</a:t>
            </a:r>
            <a:r>
              <a:rPr lang="en-GB" dirty="0"/>
              <a:t>__ can all be implemented as single-line calls to a generic comparison method. This comparison method typically returns -1, 0, or +1, where 0 indicates equality.</a:t>
            </a:r>
          </a:p>
        </p:txBody>
      </p:sp>
    </p:spTree>
    <p:extLst>
      <p:ext uri="{BB962C8B-B14F-4D97-AF65-F5344CB8AC3E}">
        <p14:creationId xmlns:p14="http://schemas.microsoft.com/office/powerpoint/2010/main" val="156388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D6C89-A562-0554-7972-C10DECC5F446}"/>
            </a:ext>
          </a:extLst>
        </p:cNvPr>
        <p:cNvGrpSpPr/>
        <p:nvPr/>
      </p:nvGrpSpPr>
      <p:grpSpPr>
        <a:xfrm>
          <a:off x="0" y="0"/>
          <a:ext cx="0" cy="0"/>
          <a:chOff x="0" y="0"/>
          <a:chExt cx="0" cy="0"/>
        </a:xfrm>
      </p:grpSpPr>
      <p:sp>
        <p:nvSpPr>
          <p:cNvPr id="37893" name="Rectangle 2">
            <a:extLst>
              <a:ext uri="{FF2B5EF4-FFF2-40B4-BE49-F238E27FC236}">
                <a16:creationId xmlns:a16="http://schemas.microsoft.com/office/drawing/2014/main" id="{6F85D6DD-DEEC-FDFC-A1EA-9B4CAE4B6FD0}"/>
              </a:ext>
            </a:extLst>
          </p:cNvPr>
          <p:cNvSpPr>
            <a:spLocks noGrp="1" noRot="1" noChangeAspect="1" noChangeArrowheads="1" noTextEdit="1"/>
          </p:cNvSpPr>
          <p:nvPr>
            <p:ph type="sldImg"/>
          </p:nvPr>
        </p:nvSpPr>
        <p:spPr>
          <a:ln/>
        </p:spPr>
      </p:sp>
      <p:sp>
        <p:nvSpPr>
          <p:cNvPr id="37894" name="Rectangle 3">
            <a:extLst>
              <a:ext uri="{FF2B5EF4-FFF2-40B4-BE49-F238E27FC236}">
                <a16:creationId xmlns:a16="http://schemas.microsoft.com/office/drawing/2014/main" id="{B7E18F51-38EA-0A09-93C0-7CB83BA9FAE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Tank class models a simple tank object with attributes for its </a:t>
            </a:r>
            <a:r>
              <a:rPr lang="en-GB" b="1" dirty="0"/>
              <a:t>name</a:t>
            </a:r>
            <a:r>
              <a:rPr lang="en-GB" dirty="0"/>
              <a:t>, </a:t>
            </a:r>
            <a:r>
              <a:rPr lang="en-GB" b="1" dirty="0"/>
              <a:t>health</a:t>
            </a:r>
            <a:r>
              <a:rPr lang="en-GB" dirty="0"/>
              <a:t>, and </a:t>
            </a:r>
            <a:r>
              <a:rPr lang="en-GB" b="1" dirty="0"/>
              <a:t>armour</a:t>
            </a:r>
            <a:r>
              <a:rPr lang="en-GB" dirty="0"/>
              <a:t>. It demonstrates </a:t>
            </a:r>
            <a:r>
              <a:rPr lang="en-GB" b="1" dirty="0"/>
              <a:t>operator overloading</a:t>
            </a:r>
            <a:r>
              <a:rPr lang="en-GB" dirty="0"/>
              <a:t> for the __str__ and __add__ methods and uses </a:t>
            </a:r>
            <a:r>
              <a:rPr lang="en-GB" b="1" dirty="0"/>
              <a:t>encapsulation</a:t>
            </a:r>
            <a:r>
              <a:rPr lang="en-GB" dirty="0"/>
              <a:t> to protect health and armour by making them private – and managing these protected variables is a topic for the next slide!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__str__ method is </a:t>
            </a:r>
            <a:r>
              <a:rPr lang="en-GB" b="1" dirty="0"/>
              <a:t>overloaded</a:t>
            </a:r>
            <a:r>
              <a:rPr lang="en-GB" dirty="0"/>
              <a:t> to provide a user-friendly string representation of a Tank object. When you call print(tank1), it formats the output making it easier to inspect tank details during debugging or user interaction.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ourier New" panose="02070309020205020404" pitchFamily="49" charset="0"/>
              </a:rPr>
              <a:t>	Tank Name: Panther, Health: 100, Armor: 50</a:t>
            </a:r>
          </a:p>
          <a:p>
            <a:endParaRPr lang="en-GB" dirty="0"/>
          </a:p>
          <a:p>
            <a:r>
              <a:rPr lang="en-GB" dirty="0"/>
              <a:t>The __add__ method is </a:t>
            </a:r>
            <a:r>
              <a:rPr lang="en-GB" b="1" dirty="0"/>
              <a:t>overloaded</a:t>
            </a:r>
            <a:r>
              <a:rPr lang="en-GB" dirty="0"/>
              <a:t> to define how two tanks can be "added" together using the + operator. When two tanks are added:</a:t>
            </a:r>
          </a:p>
          <a:p>
            <a:pPr lvl="1">
              <a:buFont typeface="Arial" panose="020B0604020202020204" pitchFamily="34" charset="0"/>
              <a:buChar char="•"/>
            </a:pPr>
            <a:r>
              <a:rPr lang="en-GB" dirty="0"/>
              <a:t>  Their names are combined = 1</a:t>
            </a:r>
            <a:r>
              <a:rPr lang="en-GB" baseline="30000" dirty="0"/>
              <a:t>st</a:t>
            </a:r>
            <a:r>
              <a:rPr lang="en-GB" dirty="0"/>
              <a:t> 5 chars of tank1 - 1</a:t>
            </a:r>
            <a:r>
              <a:rPr lang="en-GB" baseline="30000" dirty="0"/>
              <a:t>st</a:t>
            </a:r>
            <a:r>
              <a:rPr lang="en-GB" dirty="0"/>
              <a:t> 4 chars of tank2.</a:t>
            </a:r>
          </a:p>
          <a:p>
            <a:pPr lvl="1">
              <a:buFont typeface="Arial" panose="020B0604020202020204" pitchFamily="34" charset="0"/>
              <a:buChar char="•"/>
            </a:pPr>
            <a:r>
              <a:rPr lang="en-GB" dirty="0"/>
              <a:t>  Their health and armour values are summed up to create a stronger tank.</a:t>
            </a:r>
          </a:p>
          <a:p>
            <a:endParaRPr lang="en-GB" dirty="0"/>
          </a:p>
          <a:p>
            <a:r>
              <a:rPr lang="en-GB" dirty="0"/>
              <a:t>In the __add__ method, we are not modifying the current object but instead creating and returning a new copy. To do this, we call the Tank constructor to create a fresh object.</a:t>
            </a:r>
          </a:p>
          <a:p>
            <a:endParaRPr lang="en-GB" dirty="0"/>
          </a:p>
          <a:p>
            <a:r>
              <a:rPr lang="en-GB" dirty="0"/>
              <a:t>Sometimes, other methods may add extra attributes to the object. In such cases, using </a:t>
            </a:r>
            <a:r>
              <a:rPr lang="en-GB" dirty="0" err="1"/>
              <a:t>copy.deepcopy</a:t>
            </a:r>
            <a:r>
              <a:rPr lang="en-GB" dirty="0"/>
              <a:t>() from the copy module can help. However, this might not always work perfectly. If needed, the class can define a __</a:t>
            </a:r>
            <a:r>
              <a:rPr lang="en-GB" dirty="0" err="1"/>
              <a:t>deepcopy</a:t>
            </a:r>
            <a:r>
              <a:rPr lang="en-GB" dirty="0"/>
              <a:t>__ method to handle custom copying logic when </a:t>
            </a:r>
            <a:r>
              <a:rPr lang="en-GB" dirty="0" err="1"/>
              <a:t>copy.deepcopy</a:t>
            </a:r>
            <a:r>
              <a:rPr lang="en-GB" dirty="0"/>
              <a:t>() is used.</a:t>
            </a:r>
          </a:p>
          <a:p>
            <a:endParaRPr lang="en-GB" dirty="0"/>
          </a:p>
          <a:p>
            <a:r>
              <a:rPr lang="en-GB" dirty="0"/>
              <a:t>A downside of </a:t>
            </a:r>
            <a:r>
              <a:rPr lang="en-GB" dirty="0" err="1"/>
              <a:t>copy.deepcopy</a:t>
            </a:r>
            <a:r>
              <a:rPr lang="en-GB" dirty="0"/>
              <a:t>() is that it might miss important side effects. For example, if the constructor keeps track of the total number of objects using a class variable, </a:t>
            </a:r>
            <a:r>
              <a:rPr lang="en-GB" dirty="0" err="1"/>
              <a:t>deepcopy</a:t>
            </a:r>
            <a:r>
              <a:rPr lang="en-GB" dirty="0"/>
              <a:t>() would skip that step. Generally, it’s better to call the constructor, as shown in the code. This approach ensures consistency and avoids unexpected issues. To prevent problems with added attributes, it’s good practice to avoid adding new attributes outside the constructor. If it’s unavoidable, the constructor should be updated to handle such cases, potentially accepting an object as an argument to initialize from.</a:t>
            </a:r>
          </a:p>
          <a:p>
            <a:endParaRPr lang="en-GB" dirty="0"/>
          </a:p>
        </p:txBody>
      </p:sp>
    </p:spTree>
    <p:extLst>
      <p:ext uri="{BB962C8B-B14F-4D97-AF65-F5344CB8AC3E}">
        <p14:creationId xmlns:p14="http://schemas.microsoft.com/office/powerpoint/2010/main" val="1919837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Getter and setter methods are essential tools in object-oriented programming for encapsulating data and ensuring controlled access to private attributes. They are particularly useful when you want to enforce specific rules or validation logic before retrieving or modifying an attribute's value. </a:t>
            </a:r>
          </a:p>
          <a:p>
            <a:endParaRPr lang="en-GB" dirty="0"/>
          </a:p>
          <a:p>
            <a:r>
              <a:rPr lang="en-GB" dirty="0"/>
              <a:t>In Python, attributes prefixed with a single underscore (e.g., _health) or double underscore are treated as private and should not be accessed directly outside the class. Instead, getters and setters provide a structured way to manage these attributes while maintaining the integrity of the data.</a:t>
            </a:r>
          </a:p>
          <a:p>
            <a:endParaRPr lang="en-GB" dirty="0"/>
          </a:p>
          <a:p>
            <a:r>
              <a:rPr lang="en-GB" dirty="0"/>
              <a:t>In the Tank class example, getters (</a:t>
            </a:r>
            <a:r>
              <a:rPr lang="en-GB" dirty="0" err="1"/>
              <a:t>get_health</a:t>
            </a:r>
            <a:r>
              <a:rPr lang="en-GB" dirty="0"/>
              <a:t>) retrieve the values of private attributes, while setters (</a:t>
            </a:r>
            <a:r>
              <a:rPr lang="en-GB" dirty="0" err="1"/>
              <a:t>set_health</a:t>
            </a:r>
            <a:r>
              <a:rPr lang="en-GB" dirty="0"/>
              <a:t>) update those attributes with added validation. For instance, the </a:t>
            </a:r>
            <a:r>
              <a:rPr lang="en-GB" dirty="0" err="1"/>
              <a:t>set_health</a:t>
            </a:r>
            <a:r>
              <a:rPr lang="en-GB" dirty="0"/>
              <a:t> method ensures the health cannot go below zero. By using these methods, we not only protect the internal state of the object but also make the class more robust and easier to maintain. </a:t>
            </a:r>
          </a:p>
          <a:p>
            <a:endParaRPr lang="en-GB" dirty="0"/>
          </a:p>
          <a:p>
            <a:r>
              <a:rPr lang="en-GB" dirty="0"/>
              <a:t>While this example demonstrates a manual approach, Python also offers a more advanced and streamlined feature called the @property decorator, which allows you to define getter and setter behaviour directly with attribute-like syntax.</a:t>
            </a:r>
          </a:p>
        </p:txBody>
      </p:sp>
    </p:spTree>
    <p:extLst>
      <p:ext uri="{BB962C8B-B14F-4D97-AF65-F5344CB8AC3E}">
        <p14:creationId xmlns:p14="http://schemas.microsoft.com/office/powerpoint/2010/main" val="2585141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2289A-6ACE-920F-2429-96B389CA09E9}"/>
            </a:ext>
          </a:extLst>
        </p:cNvPr>
        <p:cNvGrpSpPr/>
        <p:nvPr/>
      </p:nvGrpSpPr>
      <p:grpSpPr>
        <a:xfrm>
          <a:off x="0" y="0"/>
          <a:ext cx="0" cy="0"/>
          <a:chOff x="0" y="0"/>
          <a:chExt cx="0" cy="0"/>
        </a:xfrm>
      </p:grpSpPr>
      <p:sp>
        <p:nvSpPr>
          <p:cNvPr id="38917" name="Rectangle 2">
            <a:extLst>
              <a:ext uri="{FF2B5EF4-FFF2-40B4-BE49-F238E27FC236}">
                <a16:creationId xmlns:a16="http://schemas.microsoft.com/office/drawing/2014/main" id="{1333A45F-F18A-420D-C8D0-925AFB6FBCB6}"/>
              </a:ext>
            </a:extLst>
          </p:cNvPr>
          <p:cNvSpPr>
            <a:spLocks noGrp="1" noRot="1" noChangeAspect="1" noChangeArrowheads="1" noTextEdit="1"/>
          </p:cNvSpPr>
          <p:nvPr>
            <p:ph type="sldImg"/>
          </p:nvPr>
        </p:nvSpPr>
        <p:spPr>
          <a:ln/>
        </p:spPr>
      </p:sp>
      <p:sp>
        <p:nvSpPr>
          <p:cNvPr id="38918" name="Rectangle 3">
            <a:extLst>
              <a:ext uri="{FF2B5EF4-FFF2-40B4-BE49-F238E27FC236}">
                <a16:creationId xmlns:a16="http://schemas.microsoft.com/office/drawing/2014/main" id="{C877F59F-9306-4C8A-AA47-ABF063A9D96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 property() function in Python allows you to define getters, setters, and </a:t>
            </a:r>
            <a:r>
              <a:rPr lang="en-GB" dirty="0" err="1"/>
              <a:t>deleters</a:t>
            </a:r>
            <a:r>
              <a:rPr lang="en-GB" dirty="0"/>
              <a:t> for attributes in a clean and centralized way. This function links a private attribute to a set of methods for controlled access, ensuring data encapsulation. The property() function takes up to four arguments:</a:t>
            </a:r>
          </a:p>
          <a:p>
            <a:pPr lvl="1">
              <a:buFont typeface="Arial" panose="020B0604020202020204" pitchFamily="34" charset="0"/>
              <a:buChar char="•"/>
            </a:pPr>
            <a:r>
              <a:rPr lang="en-GB" b="1" dirty="0"/>
              <a:t>  </a:t>
            </a:r>
            <a:r>
              <a:rPr lang="en-GB" b="1" dirty="0" err="1"/>
              <a:t>fget</a:t>
            </a:r>
            <a:r>
              <a:rPr lang="en-GB" dirty="0"/>
              <a:t>: The getter method to retrieve the value.</a:t>
            </a:r>
          </a:p>
          <a:p>
            <a:pPr lvl="1">
              <a:buFont typeface="Arial" panose="020B0604020202020204" pitchFamily="34" charset="0"/>
              <a:buChar char="•"/>
            </a:pPr>
            <a:r>
              <a:rPr lang="en-GB" b="1" dirty="0"/>
              <a:t>  </a:t>
            </a:r>
            <a:r>
              <a:rPr lang="en-GB" b="1" dirty="0" err="1"/>
              <a:t>fset</a:t>
            </a:r>
            <a:r>
              <a:rPr lang="en-GB" dirty="0"/>
              <a:t>: The setter method to modify the value.</a:t>
            </a:r>
          </a:p>
          <a:p>
            <a:pPr lvl="1">
              <a:buFont typeface="Arial" panose="020B0604020202020204" pitchFamily="34" charset="0"/>
              <a:buChar char="•"/>
            </a:pPr>
            <a:r>
              <a:rPr lang="en-GB" b="1" dirty="0"/>
              <a:t>  </a:t>
            </a:r>
            <a:r>
              <a:rPr lang="en-GB" b="1" dirty="0" err="1"/>
              <a:t>fdel</a:t>
            </a:r>
            <a:r>
              <a:rPr lang="en-GB" dirty="0"/>
              <a:t>: The </a:t>
            </a:r>
            <a:r>
              <a:rPr lang="en-GB" dirty="0" err="1"/>
              <a:t>deleter</a:t>
            </a:r>
            <a:r>
              <a:rPr lang="en-GB" dirty="0"/>
              <a:t> method to delete the value.</a:t>
            </a:r>
          </a:p>
          <a:p>
            <a:pPr lvl="1">
              <a:buFont typeface="Arial" panose="020B0604020202020204" pitchFamily="34" charset="0"/>
              <a:buChar char="•"/>
            </a:pPr>
            <a:r>
              <a:rPr lang="en-GB" b="1" dirty="0"/>
              <a:t>  doc</a:t>
            </a:r>
            <a:r>
              <a:rPr lang="en-GB" dirty="0"/>
              <a:t>: An optional docstring describing the property.</a:t>
            </a:r>
          </a:p>
          <a:p>
            <a:pPr lvl="1">
              <a:buFont typeface="Arial" panose="020B0604020202020204" pitchFamily="34" charset="0"/>
              <a:buChar char="•"/>
            </a:pPr>
            <a:endParaRPr lang="en-GB" dirty="0"/>
          </a:p>
          <a:p>
            <a:r>
              <a:rPr lang="en-GB" dirty="0"/>
              <a:t>In the Tank class example, property() is used to create a health property that provides controlled access to the _health attribute. Methods like </a:t>
            </a:r>
            <a:r>
              <a:rPr lang="en-GB" dirty="0" err="1"/>
              <a:t>get_health</a:t>
            </a:r>
            <a:r>
              <a:rPr lang="en-GB" dirty="0"/>
              <a:t>, </a:t>
            </a:r>
            <a:r>
              <a:rPr lang="en-GB" dirty="0" err="1"/>
              <a:t>set_health</a:t>
            </a:r>
            <a:r>
              <a:rPr lang="en-GB" dirty="0"/>
              <a:t>, and </a:t>
            </a:r>
            <a:r>
              <a:rPr lang="en-GB" dirty="0" err="1"/>
              <a:t>del_health</a:t>
            </a:r>
            <a:r>
              <a:rPr lang="en-GB" dirty="0"/>
              <a:t> handle retrieving, modifying, and deleting the health attribute, respectively. This approach ensures that invalid values (e.g., negative health) can be intercepted and handled properly.</a:t>
            </a:r>
          </a:p>
          <a:p>
            <a:endParaRPr lang="en-GB" dirty="0"/>
          </a:p>
          <a:p>
            <a:r>
              <a:rPr lang="en-GB" dirty="0"/>
              <a:t>While property() offers flexibility, it can be verbose for simple use cases. Pythons @property decorator simplifies this process and will be discussed in the next slide.</a:t>
            </a:r>
          </a:p>
        </p:txBody>
      </p:sp>
    </p:spTree>
    <p:extLst>
      <p:ext uri="{BB962C8B-B14F-4D97-AF65-F5344CB8AC3E}">
        <p14:creationId xmlns:p14="http://schemas.microsoft.com/office/powerpoint/2010/main" val="3818154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The @property decorator is a powerful feature in Python that allows methods to be accessed as attributes, improving readability and usability. Instead of explicitly calling getters or setters, you can use attribute-like syntax to get or set values. For example:</a:t>
            </a:r>
          </a:p>
          <a:p>
            <a:pPr lvl="1">
              <a:buFont typeface="Arial" panose="020B0604020202020204" pitchFamily="34" charset="0"/>
              <a:buChar char="•"/>
            </a:pPr>
            <a:r>
              <a:rPr lang="en-GB" dirty="0"/>
              <a:t>  </a:t>
            </a:r>
            <a:r>
              <a:rPr lang="en-GB" dirty="0" err="1"/>
              <a:t>tank.health</a:t>
            </a:r>
            <a:r>
              <a:rPr lang="en-GB" dirty="0"/>
              <a:t> retrieves the value.</a:t>
            </a:r>
          </a:p>
          <a:p>
            <a:pPr lvl="1">
              <a:buFont typeface="Arial" panose="020B0604020202020204" pitchFamily="34" charset="0"/>
              <a:buChar char="•"/>
            </a:pPr>
            <a:r>
              <a:rPr lang="en-GB" dirty="0"/>
              <a:t>  </a:t>
            </a:r>
            <a:r>
              <a:rPr lang="en-GB" dirty="0" err="1"/>
              <a:t>tank.health</a:t>
            </a:r>
            <a:r>
              <a:rPr lang="en-GB" dirty="0"/>
              <a:t> = 100 updates the value.</a:t>
            </a:r>
          </a:p>
          <a:p>
            <a:endParaRPr lang="en-GB" dirty="0"/>
          </a:p>
          <a:p>
            <a:r>
              <a:rPr lang="en-GB" dirty="0"/>
              <a:t>This approach makes the code cleaner, more intuitive, and easier to maintain in larger projects.</a:t>
            </a:r>
          </a:p>
          <a:p>
            <a:endParaRPr lang="en-GB" dirty="0"/>
          </a:p>
          <a:p>
            <a:r>
              <a:rPr lang="en-GB" dirty="0"/>
              <a:t>In the Tank class example, @property defines a getter for health, and @health.setter adds a setter with validation. This ensures that invalid values (e.g., negative numbers) cannot be assigned. By using @property, you encapsulate data while keeping the syntax simple, enabling control over how attributes are accessed or modified without exposing internal details.</a:t>
            </a:r>
          </a:p>
          <a:p>
            <a:endParaRPr lang="en-GB" dirty="0"/>
          </a:p>
          <a:p>
            <a:r>
              <a:rPr lang="en-GB" dirty="0"/>
              <a:t>The @property decorator simplifies the property() function. Instead of explicitly calling property(</a:t>
            </a:r>
            <a:r>
              <a:rPr lang="en-GB" dirty="0" err="1"/>
              <a:t>get_health</a:t>
            </a:r>
            <a:r>
              <a:rPr lang="en-GB" dirty="0"/>
              <a:t>, setter=</a:t>
            </a:r>
            <a:r>
              <a:rPr lang="en-GB" dirty="0" err="1"/>
              <a:t>set_health</a:t>
            </a:r>
            <a:r>
              <a:rPr lang="en-GB" dirty="0"/>
              <a:t>), the @property syntax defines the getter, while setters and </a:t>
            </a:r>
            <a:r>
              <a:rPr lang="en-GB" dirty="0" err="1"/>
              <a:t>deleters</a:t>
            </a:r>
            <a:r>
              <a:rPr lang="en-GB" dirty="0"/>
              <a:t> can be added with:</a:t>
            </a:r>
          </a:p>
          <a:p>
            <a:pPr lvl="1">
              <a:buFont typeface="Arial" panose="020B0604020202020204" pitchFamily="34" charset="0"/>
              <a:buChar char="•"/>
            </a:pPr>
            <a:r>
              <a:rPr lang="en-GB" dirty="0"/>
              <a:t>  @getter_method_name.setter</a:t>
            </a:r>
          </a:p>
          <a:p>
            <a:pPr lvl="1">
              <a:buFont typeface="Arial" panose="020B0604020202020204" pitchFamily="34" charset="0"/>
              <a:buChar char="•"/>
            </a:pPr>
            <a:r>
              <a:rPr lang="en-GB" dirty="0"/>
              <a:t>  @getter_method_name.deleter</a:t>
            </a:r>
          </a:p>
          <a:p>
            <a:endParaRPr lang="en-GB" dirty="0"/>
          </a:p>
          <a:p>
            <a:r>
              <a:rPr lang="en-GB" dirty="0"/>
              <a:t>This structure maintains encapsulation and control over attributes while streamlining their management.</a:t>
            </a:r>
          </a:p>
          <a:p>
            <a:r>
              <a:rPr lang="en-GB" dirty="0"/>
              <a:t>Decorators like @property are common in Python, with other examples including @classmethod and @contextmanager. Creating custom decorators is possible but beyond the scope of this course.</a:t>
            </a:r>
          </a:p>
        </p:txBody>
      </p:sp>
    </p:spTree>
    <p:extLst>
      <p:ext uri="{BB962C8B-B14F-4D97-AF65-F5344CB8AC3E}">
        <p14:creationId xmlns:p14="http://schemas.microsoft.com/office/powerpoint/2010/main" val="320127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4"/>
          <p:cNvSpPr>
            <a:spLocks noGrp="1" noRot="1" noChangeAspect="1" noChangeArrowheads="1" noTextEdit="1"/>
          </p:cNvSpPr>
          <p:nvPr>
            <p:ph type="sldImg"/>
          </p:nvPr>
        </p:nvSpPr>
        <p:spPr>
          <a:ln/>
        </p:spPr>
      </p:sp>
      <p:sp>
        <p:nvSpPr>
          <p:cNvPr id="27654" name="Rectangle 5"/>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Object-orientation offers one of the best approaches to getting the most out of the Python language and libraries. This chapter presents and works through some of the key structuring concepts found in object modelling.</a:t>
            </a:r>
          </a:p>
        </p:txBody>
      </p:sp>
    </p:spTree>
    <p:extLst>
      <p:ext uri="{BB962C8B-B14F-4D97-AF65-F5344CB8AC3E}">
        <p14:creationId xmlns:p14="http://schemas.microsoft.com/office/powerpoint/2010/main" val="812814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Decorators come from the concept of metaprogramming, where code can modify or extend itself at runtime. They aren't limited to properties—they can be applied to any function that takes another function as an argument. This makes decorators versatile and widely used in Python.</a:t>
            </a:r>
          </a:p>
          <a:p>
            <a:endParaRPr lang="en-GB" dirty="0"/>
          </a:p>
          <a:p>
            <a:r>
              <a:rPr lang="en-GB" dirty="0"/>
              <a:t>One common use case for decorators is simplifying the creation of class methods (next slide) or properties, as originally intended. They improve readability and reduce complexity, as described in PEP 318. Without decorators, using built-ins like property() requires manually naming new functions and tying them to attributes, which can be cumbersome and confusing. For small examples, this isn’t a big issue, but in large, complex classes, managing properties without decorators can make the code harder to follow.</a:t>
            </a:r>
          </a:p>
          <a:p>
            <a:endParaRPr lang="en-GB" dirty="0"/>
          </a:p>
          <a:p>
            <a:r>
              <a:rPr lang="en-GB" dirty="0"/>
              <a:t>Decorators elegantly link functionality to attributes or methods, streamlining code organization and highlighting logical connections — almost like a Pythonic cherry on top of the cake for developers.</a:t>
            </a:r>
          </a:p>
        </p:txBody>
      </p:sp>
    </p:spTree>
    <p:extLst>
      <p:ext uri="{BB962C8B-B14F-4D97-AF65-F5344CB8AC3E}">
        <p14:creationId xmlns:p14="http://schemas.microsoft.com/office/powerpoint/2010/main" val="1746414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Class methods are seldom needed, and in many cases, a standalone module function is a better choice. Calling a class method on an instance is generally discouraged, as it can be confusing.</a:t>
            </a:r>
          </a:p>
          <a:p>
            <a:endParaRPr lang="en-GB" dirty="0"/>
          </a:p>
          <a:p>
            <a:r>
              <a:rPr lang="en-GB" dirty="0"/>
              <a:t>In Python, a function defined within a class without any arguments is unbound - it’s neither an instance method nor a class method. While Python 2 raised an error in such cases, Python 3 allows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class method is tied to the class itself and receives the class (conventionally named </a:t>
            </a:r>
            <a:r>
              <a:rPr lang="en-GB" dirty="0" err="1"/>
              <a:t>cls</a:t>
            </a:r>
            <a:r>
              <a:rPr lang="en-GB" dirty="0"/>
              <a:t>) as its first parameter. To define a class method, you can either use the </a:t>
            </a:r>
            <a:r>
              <a:rPr lang="en-GB" dirty="0" err="1"/>
              <a:t>classmethod</a:t>
            </a:r>
            <a:r>
              <a:rPr lang="en-GB" dirty="0"/>
              <a:t>() function or the @classmethod decorator (preferred) as shown in slide. An alternative way to create class methods is by using a dummy wrapper method (not shown).</a:t>
            </a:r>
          </a:p>
          <a:p>
            <a:endParaRPr lang="en-GB" dirty="0"/>
          </a:p>
          <a:p>
            <a:r>
              <a:rPr lang="en-GB" dirty="0"/>
              <a:t>In contrast, @staticmethod operates independently and does not receive the class (</a:t>
            </a:r>
            <a:r>
              <a:rPr lang="en-GB" dirty="0" err="1"/>
              <a:t>cls</a:t>
            </a:r>
            <a:r>
              <a:rPr lang="en-GB" dirty="0"/>
              <a:t>) or instance (self) as its first argument. They are like static methods in Java or C++ and used for utility functions that belong to class but don’t require class or instance data. For example, in our Tank class we could have a static method to calculate damage based on external factors, without depending on any instance or class-level attributes:</a:t>
            </a:r>
          </a:p>
          <a:p>
            <a:endParaRPr lang="en-GB" dirty="0"/>
          </a:p>
          <a:p>
            <a:r>
              <a:rPr lang="en-GB" dirty="0"/>
              <a:t>class Tank:</a:t>
            </a:r>
          </a:p>
          <a:p>
            <a:r>
              <a:rPr lang="en-GB" dirty="0"/>
              <a:t>    @staticmethod</a:t>
            </a:r>
          </a:p>
          <a:p>
            <a:r>
              <a:rPr lang="en-GB" dirty="0"/>
              <a:t>    def </a:t>
            </a:r>
            <a:r>
              <a:rPr lang="en-GB" dirty="0" err="1"/>
              <a:t>calculate_damage</a:t>
            </a:r>
            <a:r>
              <a:rPr lang="en-GB" dirty="0"/>
              <a:t>(damage, armour):</a:t>
            </a:r>
          </a:p>
          <a:p>
            <a:r>
              <a:rPr lang="en-GB" dirty="0"/>
              <a:t>        """Calculate effective damage based on armour."""</a:t>
            </a:r>
          </a:p>
          <a:p>
            <a:r>
              <a:rPr lang="en-GB" dirty="0"/>
              <a:t>        reduction = armour * 0.1  # Armour reduces damage by 10% per point</a:t>
            </a:r>
          </a:p>
          <a:p>
            <a:r>
              <a:rPr lang="en-GB" dirty="0"/>
              <a:t>        </a:t>
            </a:r>
            <a:r>
              <a:rPr lang="en-GB" dirty="0" err="1"/>
              <a:t>effective_damage</a:t>
            </a:r>
            <a:r>
              <a:rPr lang="en-GB" dirty="0"/>
              <a:t> = max(damage - reduction, 0)  # Damage can't be negative</a:t>
            </a:r>
          </a:p>
          <a:p>
            <a:r>
              <a:rPr lang="en-GB" dirty="0"/>
              <a:t>        return </a:t>
            </a:r>
            <a:r>
              <a:rPr lang="en-GB" dirty="0" err="1"/>
              <a:t>effective_damage</a:t>
            </a:r>
            <a:endParaRPr lang="en-GB" dirty="0"/>
          </a:p>
          <a:p>
            <a:endParaRPr lang="en-GB" dirty="0"/>
          </a:p>
          <a:p>
            <a:r>
              <a:rPr lang="en-GB" dirty="0"/>
              <a:t>damage = </a:t>
            </a:r>
            <a:r>
              <a:rPr lang="en-GB" dirty="0" err="1"/>
              <a:t>Tank.calculate_damage</a:t>
            </a:r>
            <a:r>
              <a:rPr lang="en-GB" dirty="0"/>
              <a:t>(damage=50, armour=5)</a:t>
            </a:r>
          </a:p>
          <a:p>
            <a:r>
              <a:rPr lang="en-GB" dirty="0"/>
              <a:t>print(</a:t>
            </a:r>
            <a:r>
              <a:rPr lang="en-GB" dirty="0" err="1"/>
              <a:t>f"Effective</a:t>
            </a:r>
            <a:r>
              <a:rPr lang="en-GB" dirty="0"/>
              <a:t> Damage: {damage}")  # Output: Effective Damage: 45.0</a:t>
            </a:r>
          </a:p>
        </p:txBody>
      </p:sp>
    </p:spTree>
    <p:extLst>
      <p:ext uri="{BB962C8B-B14F-4D97-AF65-F5344CB8AC3E}">
        <p14:creationId xmlns:p14="http://schemas.microsoft.com/office/powerpoint/2010/main" val="459981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a:spcBef>
                <a:spcPts val="750"/>
              </a:spcBef>
              <a:spcAft>
                <a:spcPts val="750"/>
              </a:spcAft>
              <a:buFont typeface="Arial" panose="020B0604020202020204" pitchFamily="34" charset="0"/>
              <a:buNone/>
            </a:pPr>
            <a:r>
              <a:rPr lang="en-GB" b="1" i="0" dirty="0">
                <a:solidFill>
                  <a:srgbClr val="242424"/>
                </a:solidFill>
                <a:effectLst/>
                <a:latin typeface="Segoe UI" panose="020B0502040204020203" pitchFamily="34" charset="0"/>
              </a:rPr>
              <a:t>Inheritance</a:t>
            </a:r>
            <a:r>
              <a:rPr lang="en-GB" b="0" i="0" dirty="0">
                <a:solidFill>
                  <a:srgbClr val="242424"/>
                </a:solidFill>
                <a:effectLst/>
                <a:latin typeface="Segoe UI" panose="020B0502040204020203" pitchFamily="34" charset="0"/>
              </a:rPr>
              <a:t> in object-oriented programming establishes an "is a" relationship between two classes. The derived class inherits all attributes and operations of the base class, while also adding its own data members and member functions for more specialised characteristics.</a:t>
            </a:r>
          </a:p>
          <a:p>
            <a:pPr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The derived class can </a:t>
            </a:r>
            <a:r>
              <a:rPr lang="en-GB" b="1" i="0" dirty="0">
                <a:solidFill>
                  <a:srgbClr val="242424"/>
                </a:solidFill>
                <a:effectLst/>
                <a:latin typeface="Segoe UI" panose="020B0502040204020203" pitchFamily="34" charset="0"/>
              </a:rPr>
              <a:t>override</a:t>
            </a:r>
            <a:r>
              <a:rPr lang="en-GB" b="0" i="0" dirty="0">
                <a:solidFill>
                  <a:srgbClr val="242424"/>
                </a:solidFill>
                <a:effectLst/>
                <a:latin typeface="Segoe UI" panose="020B0502040204020203" pitchFamily="34" charset="0"/>
              </a:rPr>
              <a:t> a function in the base class if it doesn't meet specific requirements. This concept is known as </a:t>
            </a:r>
            <a:r>
              <a:rPr lang="en-GB" b="1" i="0" dirty="0">
                <a:solidFill>
                  <a:srgbClr val="242424"/>
                </a:solidFill>
                <a:effectLst/>
                <a:latin typeface="Segoe UI" panose="020B0502040204020203" pitchFamily="34" charset="0"/>
              </a:rPr>
              <a:t>polymorphism</a:t>
            </a:r>
            <a:endParaRPr lang="en-GB" b="0" i="0" dirty="0">
              <a:solidFill>
                <a:srgbClr val="242424"/>
              </a:solidFill>
              <a:effectLst/>
              <a:latin typeface="Segoe UI" panose="020B0502040204020203" pitchFamily="34" charset="0"/>
            </a:endParaRPr>
          </a:p>
          <a:p>
            <a:endParaRPr lang="en-US" dirty="0"/>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Inheritance is a natural concept we use daily. For example, we classify cars in general terms without focusing on specific types like four-wheel-drive cars or sports cars. The basic properties of a car, such as having wheels and brakes, are understood universally. Similarly, in object-oriented technology, inheritance allows class designers to group related classes under a single umbrella. This enables them to be considered collectively in general terms or individually as specific classes.</a:t>
            </a:r>
          </a:p>
          <a:p>
            <a:pPr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By reusing the tried and tested services of an existing class, applications can be developed more quickly and with greater confidence in the end product. Inheritance can lead to </a:t>
            </a:r>
            <a:r>
              <a:rPr lang="en-GB" b="1" i="0" dirty="0">
                <a:solidFill>
                  <a:srgbClr val="242424"/>
                </a:solidFill>
                <a:effectLst/>
                <a:latin typeface="Segoe UI" panose="020B0502040204020203" pitchFamily="34" charset="0"/>
              </a:rPr>
              <a:t>code reuse</a:t>
            </a:r>
            <a:r>
              <a:rPr lang="en-GB" b="0" i="0" dirty="0">
                <a:solidFill>
                  <a:srgbClr val="242424"/>
                </a:solidFill>
                <a:effectLst/>
                <a:latin typeface="Segoe UI" panose="020B0502040204020203" pitchFamily="34" charset="0"/>
              </a:rPr>
              <a:t>, as the same base-class functions can be utilized in many derived classes.</a:t>
            </a:r>
          </a:p>
          <a:p>
            <a:pPr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In Python, it is common to derive custom classes from existing Python classes, leveraging the power of inheritance to build robust and efficient applications.</a:t>
            </a:r>
          </a:p>
          <a:p>
            <a:pPr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dirty="0"/>
              <a:t>A simpler and cleaner method to call superclass methods is to use the built-in super() function, For example, use super().__</a:t>
            </a:r>
            <a:r>
              <a:rPr lang="en-GB" dirty="0" err="1"/>
              <a:t>init</a:t>
            </a:r>
            <a:r>
              <a:rPr lang="en-GB" dirty="0"/>
              <a:t>__() to call the parent class’s __</a:t>
            </a:r>
            <a:r>
              <a:rPr lang="en-GB" dirty="0" err="1"/>
              <a:t>init</a:t>
            </a:r>
            <a:r>
              <a:rPr lang="en-GB" dirty="0"/>
              <a:t>__() method for proper initialisation of inherited attributes and behaviours. </a:t>
            </a:r>
            <a:endParaRPr lang="en-GB" b="0" i="0" dirty="0">
              <a:solidFill>
                <a:srgbClr val="242424"/>
              </a:solidFill>
              <a:effectLst/>
              <a:latin typeface="Segoe UI" panose="020B0502040204020203" pitchFamily="34" charset="0"/>
            </a:endParaRPr>
          </a:p>
        </p:txBody>
      </p:sp>
    </p:spTree>
    <p:extLst>
      <p:ext uri="{BB962C8B-B14F-4D97-AF65-F5344CB8AC3E}">
        <p14:creationId xmlns:p14="http://schemas.microsoft.com/office/powerpoint/2010/main" val="1173744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13"/>
          <p:cNvSpPr>
            <a:spLocks noGrp="1" noRot="1" noChangeAspect="1" noChangeArrowheads="1" noTextEdit="1"/>
          </p:cNvSpPr>
          <p:nvPr>
            <p:ph type="sldImg"/>
          </p:nvPr>
        </p:nvSpPr>
        <p:spPr>
          <a:ln/>
        </p:spPr>
      </p:sp>
      <p:sp>
        <p:nvSpPr>
          <p:cNvPr id="44038" name="Rectangle 14"/>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There are several different methodologies available for expressing OO designs, and many have an accompanying notation for representing OO designs graphically.  We shall adopt the simple notation shown to represent a hierarchy of derived classes, using arrows to indicate which is the base class. </a:t>
            </a:r>
            <a:endParaRPr lang="en-GB" dirty="0"/>
          </a:p>
          <a:p>
            <a:endParaRPr lang="en-GB" dirty="0"/>
          </a:p>
          <a:p>
            <a:r>
              <a:rPr lang="en-GB" dirty="0"/>
              <a:t>The </a:t>
            </a:r>
            <a:r>
              <a:rPr lang="en-GB" b="1" dirty="0"/>
              <a:t>Chassis Class</a:t>
            </a:r>
            <a:r>
              <a:rPr lang="en-GB" dirty="0"/>
              <a:t> serves as the base class in this hierarchy. It defines common attributes and methods that are shared by all vehicles. For instance, it might include attributes like wheels and </a:t>
            </a:r>
            <a:r>
              <a:rPr lang="en-GB" dirty="0" err="1"/>
              <a:t>engine_type</a:t>
            </a:r>
            <a:r>
              <a:rPr lang="en-GB" dirty="0"/>
              <a:t>, as well as methods such as </a:t>
            </a:r>
            <a:r>
              <a:rPr lang="en-GB" dirty="0" err="1"/>
              <a:t>start_engine</a:t>
            </a:r>
            <a:r>
              <a:rPr lang="en-GB" dirty="0"/>
              <a:t>() or </a:t>
            </a:r>
            <a:r>
              <a:rPr lang="en-GB" dirty="0" err="1"/>
              <a:t>stop_engine</a:t>
            </a:r>
            <a:r>
              <a:rPr lang="en-GB" dirty="0"/>
              <a:t>(). This class provides the foundational functionality for all other vehicle types to build upon.</a:t>
            </a:r>
          </a:p>
          <a:p>
            <a:endParaRPr lang="en-GB" dirty="0"/>
          </a:p>
          <a:p>
            <a:r>
              <a:rPr lang="en-GB" dirty="0"/>
              <a:t>The </a:t>
            </a:r>
            <a:r>
              <a:rPr lang="en-GB" b="1" dirty="0"/>
              <a:t>Tank Class</a:t>
            </a:r>
            <a:r>
              <a:rPr lang="en-GB" dirty="0"/>
              <a:t> inherits from the </a:t>
            </a:r>
            <a:r>
              <a:rPr lang="en-GB" b="1" dirty="0"/>
              <a:t>Chassis Class</a:t>
            </a:r>
            <a:r>
              <a:rPr lang="en-GB" dirty="0"/>
              <a:t> and extends its functionality to suit the needs of a tank. This might include additional attributes like armour and weapon. The Tank class could also override methods from the Chassis class, such as </a:t>
            </a:r>
            <a:r>
              <a:rPr lang="en-GB" dirty="0" err="1"/>
              <a:t>start_engine</a:t>
            </a:r>
            <a:r>
              <a:rPr lang="en-GB" dirty="0"/>
              <a:t>(), to include specialized processes like warming up its heavily armoured engine.</a:t>
            </a:r>
          </a:p>
          <a:p>
            <a:endParaRPr lang="en-GB" dirty="0"/>
          </a:p>
          <a:p>
            <a:r>
              <a:rPr lang="en-GB" dirty="0"/>
              <a:t>The </a:t>
            </a:r>
            <a:r>
              <a:rPr lang="en-GB" b="1" dirty="0"/>
              <a:t>Jeep Class</a:t>
            </a:r>
            <a:r>
              <a:rPr lang="en-GB" dirty="0"/>
              <a:t> also inherits from the </a:t>
            </a:r>
            <a:r>
              <a:rPr lang="en-GB" b="1" dirty="0"/>
              <a:t>Chassis Class</a:t>
            </a:r>
            <a:r>
              <a:rPr lang="en-GB" dirty="0"/>
              <a:t>, but it focuses on a different set of attributes and behaviours. It might include features such as </a:t>
            </a:r>
            <a:r>
              <a:rPr lang="en-GB" dirty="0" err="1"/>
              <a:t>cargo_capacity</a:t>
            </a:r>
            <a:r>
              <a:rPr lang="en-GB" dirty="0"/>
              <a:t> and </a:t>
            </a:r>
            <a:r>
              <a:rPr lang="en-GB" dirty="0" err="1"/>
              <a:t>offroad_capability</a:t>
            </a:r>
            <a:r>
              <a:rPr lang="en-GB" dirty="0"/>
              <a:t>. Additionally, the Jeep class could provide specific methods like switch_to_4wd() to enable four-wheel drive for rugged terrains.</a:t>
            </a:r>
          </a:p>
          <a:p>
            <a:endParaRPr lang="en-GB" dirty="0"/>
          </a:p>
          <a:p>
            <a:r>
              <a:rPr lang="en-GB" dirty="0"/>
              <a:t>The </a:t>
            </a:r>
            <a:r>
              <a:rPr lang="en-GB" b="1" dirty="0"/>
              <a:t>Pickup Jeep Class</a:t>
            </a:r>
            <a:r>
              <a:rPr lang="en-GB" dirty="0"/>
              <a:t> specialises the </a:t>
            </a:r>
            <a:r>
              <a:rPr lang="en-GB" b="1" dirty="0"/>
              <a:t>Jeep Class</a:t>
            </a:r>
            <a:r>
              <a:rPr lang="en-GB" dirty="0"/>
              <a:t>, adding even more specific functionality. It might include features like a </a:t>
            </a:r>
            <a:r>
              <a:rPr lang="en-GB" dirty="0" err="1"/>
              <a:t>cargo_bed</a:t>
            </a:r>
            <a:r>
              <a:rPr lang="en-GB" dirty="0"/>
              <a:t> for transporting goods and methods for tasks such as </a:t>
            </a:r>
            <a:r>
              <a:rPr lang="en-GB" dirty="0" err="1"/>
              <a:t>load_cargo</a:t>
            </a:r>
            <a:r>
              <a:rPr lang="en-GB" dirty="0"/>
              <a:t>() or </a:t>
            </a:r>
            <a:r>
              <a:rPr lang="en-GB" dirty="0" err="1"/>
              <a:t>unload_cargo</a:t>
            </a:r>
            <a:r>
              <a:rPr lang="en-GB" dirty="0"/>
              <a:t>(). This demonstrates how inheritance allows classes to become progressively more specialised while reusing and extending the functionality of their parent classes.</a:t>
            </a:r>
          </a:p>
          <a:p>
            <a:endParaRPr lang="en-GB" dirty="0"/>
          </a:p>
          <a:p>
            <a:r>
              <a:rPr lang="en-GB" dirty="0"/>
              <a:t>This inheritance hierarchy illustrates how Python's object-oriented programming promotes code reuse and modular design by building on existing functionality.</a:t>
            </a:r>
          </a:p>
        </p:txBody>
      </p:sp>
    </p:spTree>
    <p:extLst>
      <p:ext uri="{BB962C8B-B14F-4D97-AF65-F5344CB8AC3E}">
        <p14:creationId xmlns:p14="http://schemas.microsoft.com/office/powerpoint/2010/main" val="2140230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424"/>
                </a:solidFill>
                <a:effectLst/>
                <a:latin typeface="Segoe UI" panose="020B0502040204020203" pitchFamily="34" charset="0"/>
              </a:rPr>
              <a:t>When a derived-class object calls a method that does not exist in the derived class, the method from the base class is invoked (if it exists).</a:t>
            </a:r>
          </a:p>
          <a:p>
            <a:pPr algn="l"/>
            <a:endParaRPr lang="en-GB" b="0" i="0" dirty="0">
              <a:solidFill>
                <a:srgbClr val="242424"/>
              </a:solidFill>
              <a:effectLst/>
              <a:latin typeface="Segoe UI" panose="020B0502040204020203" pitchFamily="34" charset="0"/>
            </a:endParaRPr>
          </a:p>
          <a:p>
            <a:pPr algn="l"/>
            <a:r>
              <a:rPr lang="en-GB" b="0" i="0" dirty="0">
                <a:solidFill>
                  <a:srgbClr val="242424"/>
                </a:solidFill>
                <a:effectLst/>
                <a:latin typeface="Segoe UI" panose="020B0502040204020203" pitchFamily="34" charset="0"/>
              </a:rPr>
              <a:t>An interesting situation arises when a base class and its derived class have methods with the same name. If a base-class method calls one of these methods and ’</a:t>
            </a:r>
            <a:r>
              <a:rPr lang="en-GB" b="0" i="1" dirty="0">
                <a:solidFill>
                  <a:srgbClr val="242424"/>
                </a:solidFill>
                <a:effectLst/>
                <a:latin typeface="Segoe UI" panose="020B0502040204020203" pitchFamily="34" charset="0"/>
              </a:rPr>
              <a:t>self</a:t>
            </a:r>
            <a:r>
              <a:rPr lang="en-GB" b="0" i="0" dirty="0">
                <a:solidFill>
                  <a:srgbClr val="242424"/>
                </a:solidFill>
                <a:effectLst/>
                <a:latin typeface="Segoe UI" panose="020B0502040204020203" pitchFamily="34" charset="0"/>
              </a:rPr>
              <a:t>’ is a derived-class object, the derived-class method is executed instead of the base-class method. This behaviour occurs even if the method names have two leading underscores (i.e., are private). The same issue applies to public data attributes but not to private ones.</a:t>
            </a:r>
          </a:p>
        </p:txBody>
      </p:sp>
    </p:spTree>
    <p:extLst>
      <p:ext uri="{BB962C8B-B14F-4D97-AF65-F5344CB8AC3E}">
        <p14:creationId xmlns:p14="http://schemas.microsoft.com/office/powerpoint/2010/main" val="2835177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Rot="1" noChangeAspect="1" noChangeArrowheads="1" noTextEdit="1"/>
          </p:cNvSpPr>
          <p:nvPr>
            <p:ph type="sldImg"/>
          </p:nvPr>
        </p:nvSpPr>
        <p:spPr>
          <a:ln/>
        </p:spPr>
      </p:sp>
      <p:sp>
        <p:nvSpPr>
          <p:cNvPr id="4506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In this example, we have a base class called Vehicle and a derived class called Tank. While the Tank class in the slide only defines its own __</a:t>
            </a:r>
            <a:r>
              <a:rPr lang="en-GB" dirty="0" err="1"/>
              <a:t>init</a:t>
            </a:r>
            <a:r>
              <a:rPr lang="en-GB" dirty="0"/>
              <a:t>__ constructor, in a real-world scenario, it would typically include additional methods such as </a:t>
            </a:r>
            <a:r>
              <a:rPr lang="en-GB" dirty="0" err="1"/>
              <a:t>start_engine</a:t>
            </a:r>
            <a:r>
              <a:rPr lang="en-GB" dirty="0"/>
              <a:t>, </a:t>
            </a:r>
            <a:r>
              <a:rPr lang="en-GB" dirty="0" err="1"/>
              <a:t>stop_engine</a:t>
            </a:r>
            <a:r>
              <a:rPr lang="en-GB" dirty="0"/>
              <a:t>, accelerate, decelerate, and </a:t>
            </a:r>
            <a:r>
              <a:rPr lang="en-GB" dirty="0" err="1"/>
              <a:t>rotate_right</a:t>
            </a:r>
            <a:r>
              <a:rPr lang="en-GB" dirty="0"/>
              <a:t>.</a:t>
            </a:r>
          </a:p>
          <a:p>
            <a:endParaRPr lang="en-GB" dirty="0"/>
          </a:p>
          <a:p>
            <a:r>
              <a:rPr lang="en-GB" dirty="0"/>
              <a:t>The Tank constructor uses super() to call the base class's __</a:t>
            </a:r>
            <a:r>
              <a:rPr lang="en-GB" dirty="0" err="1"/>
              <a:t>init</a:t>
            </a:r>
            <a:r>
              <a:rPr lang="en-GB" dirty="0"/>
              <a:t>__ method, which initialises attributes defined in the Vehicle class. This approach ensures proper initialisation of the base class. </a:t>
            </a:r>
          </a:p>
          <a:p>
            <a:endParaRPr lang="en-GB" dirty="0"/>
          </a:p>
          <a:p>
            <a:r>
              <a:rPr lang="en-GB" dirty="0"/>
              <a:t>An alternative approach is to explicitly call the base class constructor as shown below (noting that self must be passed through as the first argument):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Vehicle.__</a:t>
            </a:r>
            <a:r>
              <a:rPr lang="en-GB" dirty="0" err="1"/>
              <a:t>init</a:t>
            </a:r>
            <a:r>
              <a:rPr lang="en-GB" dirty="0"/>
              <a:t>__(self, country, model) </a:t>
            </a:r>
          </a:p>
          <a:p>
            <a:endParaRPr lang="en-GB" dirty="0"/>
          </a:p>
          <a:p>
            <a:r>
              <a:rPr lang="en-GB" dirty="0"/>
              <a:t>Using super() is widely regarded as the best practice in modern Python, particularly when dealing with single or cooperative multiple inheritance. It ensures that methods in the inheritance chain are called in the correct order by following the </a:t>
            </a:r>
            <a:r>
              <a:rPr lang="en-GB" b="1" dirty="0"/>
              <a:t>Method Resolution Order (MRO)</a:t>
            </a:r>
            <a:r>
              <a:rPr lang="en-GB" dirty="0"/>
              <a:t>. This is especially helpful in multiple inheritance scenarios, where manually calling base class methods could result in duplicate calls or skipped methods. Additionally, super() improves code maintainability by avoiding changes to hardcoded parent class names.</a:t>
            </a:r>
          </a:p>
          <a:p>
            <a:endParaRPr lang="en-GB" dirty="0"/>
          </a:p>
          <a:p>
            <a:r>
              <a:rPr lang="en-GB" dirty="0"/>
              <a:t>The main controversy surrounding super() stems from its behaviour in complex multiple inheritance hierarchies. Developers unfamiliar with the MRO might find it confusing to predict which method will be called next, potentially leading to unexpected outcomes. Some programmers also prefer explicitly calling parent class methods (e.g., </a:t>
            </a:r>
            <a:r>
              <a:rPr lang="en-GB" dirty="0" err="1"/>
              <a:t>ParentClass</a:t>
            </a:r>
            <a:r>
              <a:rPr lang="en-GB" dirty="0"/>
              <a:t>.__</a:t>
            </a:r>
            <a:r>
              <a:rPr lang="en-GB" dirty="0" err="1"/>
              <a:t>init</a:t>
            </a:r>
            <a:r>
              <a:rPr lang="en-GB" dirty="0"/>
              <a:t>__(self)) for clarity, but this approach bypasses the MRO and can break cooperative method chaining.</a:t>
            </a:r>
          </a:p>
          <a:p>
            <a:endParaRPr lang="en-GB" dirty="0"/>
          </a:p>
          <a:p>
            <a:r>
              <a:rPr lang="en-GB" dirty="0"/>
              <a:t>Overall, super() is the recommended approach in Python 3 due to its cleaner syntax, flexibility, and adherence to Python's design philosophy. While it requires understanding the MRO to use effectively in complex hierarchies, its benefits outweigh the potential downsides in most scenarios.</a:t>
            </a:r>
          </a:p>
        </p:txBody>
      </p:sp>
    </p:spTree>
    <p:extLst>
      <p:ext uri="{BB962C8B-B14F-4D97-AF65-F5344CB8AC3E}">
        <p14:creationId xmlns:p14="http://schemas.microsoft.com/office/powerpoint/2010/main" val="3697113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r>
              <a:rPr lang="en-GB" dirty="0"/>
              <a:t>In both cases, </a:t>
            </a:r>
            <a:r>
              <a:rPr lang="en-GB" i="1" dirty="0" err="1"/>
              <a:t>classinfo</a:t>
            </a:r>
            <a:r>
              <a:rPr lang="en-GB" dirty="0"/>
              <a:t> can be a tuple of classes. These</a:t>
            </a:r>
            <a:r>
              <a:rPr lang="en-GB" baseline="0" dirty="0"/>
              <a:t> functions could be considered to discourage duck-typing.</a:t>
            </a:r>
            <a:endParaRPr lang="en-GB" dirty="0"/>
          </a:p>
          <a:p>
            <a:endParaRPr lang="en-GB" dirty="0"/>
          </a:p>
        </p:txBody>
      </p:sp>
    </p:spTree>
    <p:extLst>
      <p:ext uri="{BB962C8B-B14F-4D97-AF65-F5344CB8AC3E}">
        <p14:creationId xmlns:p14="http://schemas.microsoft.com/office/powerpoint/2010/main" val="199879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4"/>
          <p:cNvSpPr>
            <a:spLocks noGrp="1" noRot="1" noChangeAspect="1" noChangeArrowheads="1" noTextEdit="1"/>
          </p:cNvSpPr>
          <p:nvPr>
            <p:ph type="sldImg"/>
          </p:nvPr>
        </p:nvSpPr>
        <p:spPr>
          <a:ln/>
        </p:spPr>
      </p:sp>
      <p:sp>
        <p:nvSpPr>
          <p:cNvPr id="46086" name="Rectangle 5"/>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OOP stands apart from traditional programming by combining attributes (data) and </a:t>
            </a:r>
            <a:r>
              <a:rPr lang="en-GB" dirty="0" err="1"/>
              <a:t>behaviors</a:t>
            </a:r>
            <a:r>
              <a:rPr lang="en-GB" dirty="0"/>
              <a:t> (methods) into reusable blueprints called classes. These classes act as templates for creating runtime instances, or objects, that encapsulate both data and functionality. It follows the principle of DRY, Do Not Repeat Yourself. For example, why have sixteen repeated pawn definitions in a chess game, when we can have a class for one! Python extends this further by supports single and multiple inheritance, often leveraging class hierarchies to minimize duplicated code.</a:t>
            </a:r>
          </a:p>
          <a:p>
            <a:endParaRPr lang="en-US" dirty="0"/>
          </a:p>
          <a:p>
            <a:r>
              <a:rPr lang="en-GB" dirty="0"/>
              <a:t>The </a:t>
            </a:r>
            <a:r>
              <a:rPr lang="en-GB" b="1" dirty="0"/>
              <a:t>Four Pillars of OOP</a:t>
            </a:r>
            <a:r>
              <a:rPr lang="en-GB" dirty="0"/>
              <a:t>—Abstraction, Polymorphism, Inheritance, and Encapsulation—serve as the foundation of clean, reusable, and maintainable code. And to remember this, is as easy as </a:t>
            </a:r>
            <a:r>
              <a:rPr lang="en-GB" b="1" dirty="0"/>
              <a:t>A PIE</a:t>
            </a:r>
            <a:r>
              <a:rPr lang="en-GB" dirty="0"/>
              <a:t>:</a:t>
            </a:r>
            <a:endParaRPr lang="en-US" dirty="0"/>
          </a:p>
          <a:p>
            <a:endParaRPr lang="en-US" dirty="0"/>
          </a:p>
          <a:p>
            <a:r>
              <a:rPr lang="en-GB" b="1" dirty="0"/>
              <a:t>Abstraction</a:t>
            </a:r>
            <a:r>
              <a:rPr lang="en-GB" dirty="0"/>
              <a:t> defines rules for functionality, focusing on what’s essential.</a:t>
            </a:r>
          </a:p>
          <a:p>
            <a:r>
              <a:rPr lang="en-GB" b="1" dirty="0"/>
              <a:t>Polymorphism</a:t>
            </a:r>
            <a:r>
              <a:rPr lang="en-GB" dirty="0"/>
              <a:t> enables behaviours to take many forms, allowing methods to be overridden or extended.</a:t>
            </a:r>
          </a:p>
          <a:p>
            <a:r>
              <a:rPr lang="en-GB" b="1" dirty="0"/>
              <a:t>Inheritance</a:t>
            </a:r>
            <a:r>
              <a:rPr lang="en-GB" dirty="0"/>
              <a:t> promotes code reuse by sharing functionality across classes.</a:t>
            </a:r>
          </a:p>
          <a:p>
            <a:r>
              <a:rPr lang="en-GB" b="1" dirty="0"/>
              <a:t>Encapsulation</a:t>
            </a:r>
            <a:r>
              <a:rPr lang="en-GB" dirty="0"/>
              <a:t> restricts access to data and methods, safeguarding sensitive information.</a:t>
            </a:r>
            <a:endParaRPr lang="en-US" dirty="0"/>
          </a:p>
          <a:p>
            <a:endParaRPr lang="en-US" dirty="0"/>
          </a:p>
          <a:p>
            <a:r>
              <a:rPr lang="en-GB" dirty="0"/>
              <a:t>Python classes can include </a:t>
            </a:r>
            <a:r>
              <a:rPr lang="en-GB" b="1" dirty="0"/>
              <a:t>special methods</a:t>
            </a:r>
            <a:r>
              <a:rPr lang="en-GB" dirty="0"/>
              <a:t>, such as those for overloading operators or defining object behaviour (e.g., using __str__ for string representation). This flexibility supports OOPs "duck typing" philosophy, where an object's behaviour determines its suitability for a task. Developers can also implement custom getter and setter methods to control data access and enforce rules, further enhancing modularity and maintainability.</a:t>
            </a:r>
            <a:endParaRPr lang="en-US" dirty="0"/>
          </a:p>
          <a:p>
            <a:endParaRPr lang="en-US" dirty="0"/>
          </a:p>
          <a:p>
            <a:r>
              <a:rPr lang="en-US" dirty="0"/>
              <a:t>And remember its best practice to decorate your properties!</a:t>
            </a:r>
          </a:p>
          <a:p>
            <a:endParaRPr lang="en-US" dirty="0"/>
          </a:p>
          <a:p>
            <a:endParaRPr lang="en-US" dirty="0"/>
          </a:p>
        </p:txBody>
      </p:sp>
    </p:spTree>
    <p:extLst>
      <p:ext uri="{BB962C8B-B14F-4D97-AF65-F5344CB8AC3E}">
        <p14:creationId xmlns:p14="http://schemas.microsoft.com/office/powerpoint/2010/main" val="3308332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CDD24-207E-404C-F839-A4CBB0FE2E77}"/>
            </a:ext>
          </a:extLst>
        </p:cNvPr>
        <p:cNvGrpSpPr/>
        <p:nvPr/>
      </p:nvGrpSpPr>
      <p:grpSpPr>
        <a:xfrm>
          <a:off x="0" y="0"/>
          <a:ext cx="0" cy="0"/>
          <a:chOff x="0" y="0"/>
          <a:chExt cx="0" cy="0"/>
        </a:xfrm>
      </p:grpSpPr>
      <p:sp>
        <p:nvSpPr>
          <p:cNvPr id="48133" name="Rectangle 2">
            <a:extLst>
              <a:ext uri="{FF2B5EF4-FFF2-40B4-BE49-F238E27FC236}">
                <a16:creationId xmlns:a16="http://schemas.microsoft.com/office/drawing/2014/main" id="{802141D9-D69C-0E95-1405-4FACA38466B2}"/>
              </a:ext>
            </a:extLst>
          </p:cNvPr>
          <p:cNvSpPr>
            <a:spLocks noGrp="1" noRot="1" noChangeAspect="1" noChangeArrowheads="1" noTextEdit="1"/>
          </p:cNvSpPr>
          <p:nvPr>
            <p:ph type="sldImg"/>
          </p:nvPr>
        </p:nvSpPr>
        <p:spPr>
          <a:ln/>
        </p:spPr>
      </p:sp>
      <p:sp>
        <p:nvSpPr>
          <p:cNvPr id="48134" name="Rectangle 3">
            <a:extLst>
              <a:ext uri="{FF2B5EF4-FFF2-40B4-BE49-F238E27FC236}">
                <a16:creationId xmlns:a16="http://schemas.microsoft.com/office/drawing/2014/main" id="{5191B9E5-F241-685F-6187-53118E52B2C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 class serves as a blueprint for creating instances (objects). But how can we ensure that subclasses adhere to this blueprint? Specifically, how do we verify that derived classes and objects implement required attributes or methods? Developers might use functions like </a:t>
            </a:r>
            <a:r>
              <a:rPr lang="en-GB" dirty="0" err="1"/>
              <a:t>hasattr</a:t>
            </a:r>
            <a:r>
              <a:rPr lang="en-GB" dirty="0"/>
              <a:t>() or </a:t>
            </a:r>
            <a:r>
              <a:rPr lang="en-GB" dirty="0" err="1"/>
              <a:t>isinstance</a:t>
            </a:r>
            <a:r>
              <a:rPr lang="en-GB" dirty="0"/>
              <a:t>() to confirm these but relying on such checks can lead to cluttered and error-prone code, especially when dealing with multiple properties.</a:t>
            </a:r>
          </a:p>
          <a:p>
            <a:endParaRPr lang="en-GB" dirty="0"/>
          </a:p>
          <a:p>
            <a:r>
              <a:rPr lang="en-GB" dirty="0"/>
              <a:t>To address this, Python introduced Abstract Base Classes (ABCs) through the </a:t>
            </a:r>
            <a:r>
              <a:rPr lang="en-GB" dirty="0" err="1"/>
              <a:t>abc</a:t>
            </a:r>
            <a:r>
              <a:rPr lang="en-GB" dirty="0"/>
              <a:t> module, part of the Python Standard Library. ABCs provide a structured and cleaner way to ensure that subclasses implement abstract methods and attributes and can also prevent the instantiation of classes missing these requirements.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PEP 3119 for further details.</a:t>
            </a:r>
          </a:p>
        </p:txBody>
      </p:sp>
    </p:spTree>
    <p:extLst>
      <p:ext uri="{BB962C8B-B14F-4D97-AF65-F5344CB8AC3E}">
        <p14:creationId xmlns:p14="http://schemas.microsoft.com/office/powerpoint/2010/main" val="3059013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Rot="1" noChangeAspect="1" noChangeArrowheads="1" noTextEdit="1"/>
          </p:cNvSpPr>
          <p:nvPr>
            <p:ph type="sldImg"/>
          </p:nvPr>
        </p:nvSpPr>
        <p:spPr>
          <a:ln/>
        </p:spPr>
      </p:sp>
      <p:sp>
        <p:nvSpPr>
          <p:cNvPr id="4813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err="1"/>
              <a:t>Metaclasses</a:t>
            </a:r>
            <a:r>
              <a:rPr lang="en-GB" dirty="0"/>
              <a:t> provide advanced control over class behaviour. In the slide’s example, ABC enforces the consistent implementation of the methods </a:t>
            </a:r>
            <a:r>
              <a:rPr lang="en-GB" b="1" dirty="0" err="1"/>
              <a:t>fire_weapon</a:t>
            </a:r>
            <a:r>
              <a:rPr lang="en-GB" b="1" dirty="0"/>
              <a:t>() </a:t>
            </a:r>
            <a:r>
              <a:rPr lang="en-GB" dirty="0"/>
              <a:t>and </a:t>
            </a:r>
            <a:r>
              <a:rPr lang="en-GB" b="1" dirty="0"/>
              <a:t>accel()</a:t>
            </a:r>
            <a:r>
              <a:rPr lang="en-GB" dirty="0"/>
              <a:t> in the </a:t>
            </a:r>
            <a:r>
              <a:rPr lang="en-GB" b="1" dirty="0"/>
              <a:t>Tank</a:t>
            </a:r>
            <a:r>
              <a:rPr lang="en-GB" dirty="0"/>
              <a:t> subclass by using ABC and @abstractmethod.</a:t>
            </a:r>
          </a:p>
          <a:p>
            <a:endParaRPr lang="en-GB" dirty="0"/>
          </a:p>
          <a:p>
            <a:r>
              <a:rPr lang="en-GB" dirty="0"/>
              <a:t>Additionally, it prevents the direct instantiation of </a:t>
            </a:r>
            <a:r>
              <a:rPr lang="en-GB" dirty="0" err="1"/>
              <a:t>AbstractTank</a:t>
            </a:r>
            <a:r>
              <a:rPr lang="en-GB" dirty="0"/>
              <a:t> class, enforcing its prime role as a blueprint for subclasses.</a:t>
            </a:r>
          </a:p>
          <a:p>
            <a:endParaRPr lang="en-GB" dirty="0"/>
          </a:p>
          <a:p>
            <a:r>
              <a:rPr lang="en-GB" dirty="0"/>
              <a:t>For those still mystified by </a:t>
            </a:r>
            <a:r>
              <a:rPr lang="en-GB" dirty="0" err="1"/>
              <a:t>metaclasses</a:t>
            </a:r>
            <a:r>
              <a:rPr lang="en-GB" dirty="0"/>
              <a:t>, the Python guru Tim Peters (Zen of Python fame) once said: “</a:t>
            </a:r>
            <a:r>
              <a:rPr lang="en-GB" b="0" i="0" dirty="0" err="1">
                <a:solidFill>
                  <a:srgbClr val="3B4045"/>
                </a:solidFill>
                <a:effectLst/>
                <a:latin typeface="-apple-system"/>
              </a:rPr>
              <a:t>Metaclasses</a:t>
            </a:r>
            <a:r>
              <a:rPr lang="en-GB" b="0" i="0" dirty="0">
                <a:solidFill>
                  <a:srgbClr val="3B4045"/>
                </a:solidFill>
                <a:effectLst/>
                <a:latin typeface="-apple-system"/>
              </a:rPr>
              <a:t> are deeper magic than 99% of users should ever worry about. If you wonder whether you need them, you don't (the people who actually need them know with certainty that they need them, and don't need an explanation </a:t>
            </a:r>
            <a:r>
              <a:rPr lang="en-GB" b="0" i="0">
                <a:solidFill>
                  <a:srgbClr val="3B4045"/>
                </a:solidFill>
                <a:effectLst/>
                <a:latin typeface="-apple-system"/>
              </a:rPr>
              <a:t>about why).”</a:t>
            </a:r>
            <a:endParaRPr lang="en-GB" dirty="0"/>
          </a:p>
        </p:txBody>
      </p:sp>
    </p:spTree>
    <p:extLst>
      <p:ext uri="{BB962C8B-B14F-4D97-AF65-F5344CB8AC3E}">
        <p14:creationId xmlns:p14="http://schemas.microsoft.com/office/powerpoint/2010/main" val="319340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ChangeArrowheads="1"/>
          </p:cNvSpPr>
          <p:nvPr/>
        </p:nvSpPr>
        <p:spPr bwMode="auto">
          <a:xfrm>
            <a:off x="3848100" y="11113"/>
            <a:ext cx="294640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p:cNvSpPr>
            <a:spLocks noChangeArrowheads="1"/>
          </p:cNvSpPr>
          <p:nvPr/>
        </p:nvSpPr>
        <p:spPr bwMode="auto">
          <a:xfrm>
            <a:off x="1" y="9444039"/>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p:cNvSpPr>
            <a:spLocks noChangeArrowheads="1"/>
          </p:cNvSpPr>
          <p:nvPr/>
        </p:nvSpPr>
        <p:spPr bwMode="auto">
          <a:xfrm>
            <a:off x="1" y="11113"/>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p:cNvSpPr>
            <a:spLocks noGrp="1" noRot="1" noChangeAspect="1" noChangeArrowheads="1" noTextEdit="1"/>
          </p:cNvSpPr>
          <p:nvPr>
            <p:ph type="sldImg"/>
          </p:nvPr>
        </p:nvSpPr>
        <p:spPr>
          <a:ln/>
        </p:spPr>
      </p:sp>
      <p:sp>
        <p:nvSpPr>
          <p:cNvPr id="30729" name="Rectangle 8"/>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If you observe the world around you, you’ll notice a significant amount of repetition in both everyday life and business. People often share similar behaviours and appearances, with only minor variations in colour or style. Similarly, cars generally look alike and perform the same basic functions: accelerating, decelerating, and turning left or right.</a:t>
            </a:r>
          </a:p>
          <a:p>
            <a:endParaRPr lang="en-GB" dirty="0"/>
          </a:p>
          <a:p>
            <a:r>
              <a:rPr lang="en-GB" dirty="0"/>
              <a:t>In the business world, companies also operate in a largely uniform manner. They have customers, suppliers, and employees—each with addresses, phone numbers, and email addresses. In banking, accounts share attributes like a balance and common functionalities such as depositing and withdrawing money.</a:t>
            </a:r>
          </a:p>
          <a:p>
            <a:endParaRPr lang="en-GB" dirty="0"/>
          </a:p>
          <a:p>
            <a:r>
              <a:rPr lang="en-GB" dirty="0"/>
              <a:t>The concept of repetition is also evident in board games, a common example used to explain OOP. In chess, for instance, there are 16 pawns, 4 rooks, 4 knights, and 4 bishops. Instead of creating 16 separate pawn variables and duplicating functions for each, we can create a single template—a class—that encapsulates the shared attributes and behaviours. At runtime, this class can be used to generate 16 unique pawn objects in memory—8 white and 8 black—each with its own position on the board.</a:t>
            </a:r>
          </a:p>
          <a:p>
            <a:endParaRPr lang="en-GB" dirty="0"/>
          </a:p>
          <a:p>
            <a:r>
              <a:rPr lang="en-GB" dirty="0"/>
              <a:t>This approach of defining something once in your code and reusing it follows the best practice principle known as DRY—</a:t>
            </a:r>
            <a:r>
              <a:rPr lang="en-GB" i="1" dirty="0"/>
              <a:t>Don’t Repeat Yourself.</a:t>
            </a:r>
            <a:endParaRPr lang="en-GB" dirty="0"/>
          </a:p>
          <a:p>
            <a:endParaRPr lang="en-GB" dirty="0"/>
          </a:p>
          <a:p>
            <a:r>
              <a:rPr lang="en-GB" dirty="0"/>
              <a:t>Object-Oriented Programming (OOP) is a programming paradigm that simplifies problem-solving by breaking problems into reusable templates called </a:t>
            </a:r>
            <a:r>
              <a:rPr lang="en-GB" i="1" dirty="0"/>
              <a:t>classes</a:t>
            </a:r>
            <a:r>
              <a:rPr lang="en-GB" dirty="0"/>
              <a:t>. These classes enable the creation of multiple instances at runtime, promoting code reuse and efficiency. OOP is built on four foundational pillars: </a:t>
            </a:r>
            <a:r>
              <a:rPr lang="en-GB" b="1" dirty="0"/>
              <a:t>Abstraction</a:t>
            </a:r>
            <a:r>
              <a:rPr lang="en-GB" dirty="0"/>
              <a:t>, </a:t>
            </a:r>
            <a:r>
              <a:rPr lang="en-GB" b="1" dirty="0"/>
              <a:t>Polymorphism</a:t>
            </a:r>
            <a:r>
              <a:rPr lang="en-GB" dirty="0"/>
              <a:t>, </a:t>
            </a:r>
            <a:r>
              <a:rPr lang="en-GB" b="1" dirty="0"/>
              <a:t>Inheritance</a:t>
            </a:r>
            <a:r>
              <a:rPr lang="en-GB" dirty="0"/>
              <a:t>, and </a:t>
            </a:r>
            <a:r>
              <a:rPr lang="en-GB" b="1" dirty="0"/>
              <a:t>Encapsulation</a:t>
            </a:r>
            <a:r>
              <a:rPr lang="en-GB" dirty="0"/>
              <a:t>—often summarized with the acronym </a:t>
            </a:r>
            <a:r>
              <a:rPr lang="en-GB" b="1" dirty="0"/>
              <a:t>A PIE</a:t>
            </a:r>
            <a:r>
              <a:rPr lang="en-GB" dirty="0"/>
              <a:t>.</a:t>
            </a:r>
          </a:p>
          <a:p>
            <a:endParaRPr lang="en-GB" dirty="0"/>
          </a:p>
          <a:p>
            <a:r>
              <a:rPr lang="en-GB" dirty="0"/>
              <a:t>When introducing the four pillars, it is often better to introduce them in the order of EIAP.</a:t>
            </a:r>
          </a:p>
        </p:txBody>
      </p:sp>
    </p:spTree>
    <p:extLst>
      <p:ext uri="{BB962C8B-B14F-4D97-AF65-F5344CB8AC3E}">
        <p14:creationId xmlns:p14="http://schemas.microsoft.com/office/powerpoint/2010/main" val="71285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C7927-B2E4-A663-3418-402CABF100E3}"/>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5EB2DA04-B9C1-1321-61A3-28D63967535B}"/>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8DAA4C13-99F5-F6BD-9676-D121AEDF2067}"/>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40092D51-33C2-7CE4-831E-F1927E3C80F3}"/>
              </a:ext>
            </a:extLst>
          </p:cNvPr>
          <p:cNvSpPr>
            <a:spLocks noChangeArrowheads="1"/>
          </p:cNvSpPr>
          <p:nvPr/>
        </p:nvSpPr>
        <p:spPr bwMode="auto">
          <a:xfrm>
            <a:off x="1" y="11113"/>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5FCB6BEE-7801-10C4-2AB6-D21D3989E70B}"/>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638C0DCB-65F3-8E59-2360-5A73103C8B03}"/>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t>Encapsulation is a fundamental concept in object-oriented programming (OOP) and programming as a whole. It ensures data and methods within a class or object are secure and access to them is controlled.</a:t>
            </a:r>
          </a:p>
          <a:p>
            <a:endParaRPr lang="en-GB" dirty="0"/>
          </a:p>
          <a:p>
            <a:r>
              <a:rPr lang="en-GB" dirty="0"/>
              <a:t>For example, imagine an online computer game where two players control tanks on a 3D battlefield. Each tank is represented by a Tank object based on a Tank class template, with attributes like health, location, and speed. It wouldn’t be fair—or secure—for one tank object to directly access another tank’s data, such as its location or health. Instead, each tank should have private, hidden data accessible only through its own methods, such as accelerate, decelerate, or </a:t>
            </a:r>
            <a:r>
              <a:rPr lang="en-GB" dirty="0" err="1"/>
              <a:t>get_health</a:t>
            </a:r>
            <a:r>
              <a:rPr lang="en-GB" dirty="0"/>
              <a:t>.</a:t>
            </a:r>
          </a:p>
          <a:p>
            <a:endParaRPr lang="en-GB" dirty="0"/>
          </a:p>
          <a:p>
            <a:r>
              <a:rPr lang="en-GB" dirty="0"/>
              <a:t>Similarly, in the business world, a person’s bank account object, containing sensitive data like a username, </a:t>
            </a:r>
            <a:r>
              <a:rPr lang="en-GB" dirty="0" err="1"/>
              <a:t>account_number</a:t>
            </a:r>
            <a:r>
              <a:rPr lang="en-GB" dirty="0"/>
              <a:t>, and balance, must remain private and secure to ensure integrity and confidentiality.</a:t>
            </a:r>
          </a:p>
          <a:p>
            <a:endParaRPr lang="en-GB" dirty="0"/>
          </a:p>
          <a:p>
            <a:r>
              <a:rPr lang="en-GB" dirty="0"/>
              <a:t>Encapsulation achieves this by “enclosing” data within a protective capsule, allowing access only via controlled methods. This safeguards the security and integrity of data.</a:t>
            </a:r>
          </a:p>
          <a:p>
            <a:endParaRPr lang="en-GB" dirty="0"/>
          </a:p>
          <a:p>
            <a:r>
              <a:rPr lang="en-GB" dirty="0"/>
              <a:t>In Python, encapsulation is implemented by prefixing variables or methods with a single underscore (_) or a double underscore (__, often referred to as “dunder”).</a:t>
            </a:r>
          </a:p>
          <a:p>
            <a:endParaRPr lang="en-GB" dirty="0"/>
          </a:p>
          <a:p>
            <a:r>
              <a:rPr lang="en-GB" dirty="0"/>
              <a:t>Finally, be cautious of </a:t>
            </a:r>
            <a:r>
              <a:rPr lang="en-GB" i="1" dirty="0"/>
              <a:t>code smells</a:t>
            </a:r>
            <a:r>
              <a:rPr lang="en-GB" dirty="0"/>
              <a:t>—not outright bugs, but poor coding practices like directly accessing class or object data instead of using methods. These violations undermine the principles of encapsulation and lead to less maintainable code.</a:t>
            </a:r>
          </a:p>
        </p:txBody>
      </p:sp>
    </p:spTree>
    <p:extLst>
      <p:ext uri="{BB962C8B-B14F-4D97-AF65-F5344CB8AC3E}">
        <p14:creationId xmlns:p14="http://schemas.microsoft.com/office/powerpoint/2010/main" val="3949860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69F86-8569-7A40-2021-D1E1822BEF31}"/>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31DA57D8-C37D-B452-DEAA-92542C18942C}"/>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AA31B7A5-5484-0D0F-1EB8-A4DB5E124765}"/>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4997D948-CA38-7E15-D385-CA2BEE1389CA}"/>
              </a:ext>
            </a:extLst>
          </p:cNvPr>
          <p:cNvSpPr>
            <a:spLocks noChangeArrowheads="1"/>
          </p:cNvSpPr>
          <p:nvPr/>
        </p:nvSpPr>
        <p:spPr bwMode="auto">
          <a:xfrm>
            <a:off x="1" y="11113"/>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154AE25C-3A6B-5D37-E261-E0B8A60E1E98}"/>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1CEFA00C-3A5C-1411-A518-149E9B38DCE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the realm of object-oriented programming (OOP), a fundamental principle to live by is </a:t>
            </a:r>
            <a:r>
              <a:rPr lang="en-GB" i="1" dirty="0"/>
              <a:t>Don’t Repeat Yourself</a:t>
            </a:r>
            <a:r>
              <a:rPr lang="en-GB" dirty="0"/>
              <a:t> (DRY), which emphasizes eliminating redundancy and waste. Its antithesis, </a:t>
            </a:r>
            <a:r>
              <a:rPr lang="en-GB" i="1" dirty="0"/>
              <a:t>Write Everything Twice</a:t>
            </a:r>
            <a:r>
              <a:rPr lang="en-GB" dirty="0"/>
              <a:t> (WET), promotes inefficiency and poor coding practices.</a:t>
            </a:r>
          </a:p>
          <a:p>
            <a:endParaRPr lang="en-GB" dirty="0"/>
          </a:p>
          <a:p>
            <a:r>
              <a:rPr lang="en-GB" dirty="0"/>
              <a:t>Fortunately, inheritance comes to the rescue in situations like this. When multiple entities share common attributes and functionality, you can define a parent class to encapsulate these shared traits, while allowing child classes to handle their unique aspects.</a:t>
            </a:r>
          </a:p>
          <a:p>
            <a:endParaRPr lang="en-GB" dirty="0"/>
          </a:p>
          <a:p>
            <a:r>
              <a:rPr lang="en-GB" dirty="0"/>
              <a:t>For instance, consider a game with Tank and Jeep classes. Both might share attributes like country, model, and speed, as well as common methods such as accelerate and decelerate. Instead of duplicating code, you can create a parent class Vehicle that contains these shared features. The Tank and Jeep classes can then inherit from Vehicle, streamlining your code and adhering to the DRY principle.</a:t>
            </a:r>
          </a:p>
          <a:p>
            <a:endParaRPr lang="en-GB" dirty="0"/>
          </a:p>
          <a:p>
            <a:r>
              <a:rPr lang="en-GB" dirty="0"/>
              <a:t>In the derived (or subclass), the __</a:t>
            </a:r>
            <a:r>
              <a:rPr lang="en-GB" dirty="0" err="1"/>
              <a:t>init</a:t>
            </a:r>
            <a:r>
              <a:rPr lang="en-GB" dirty="0"/>
              <a:t>() method is used to initialise the attributes or perform setup tasks but will override the parent class __</a:t>
            </a:r>
            <a:r>
              <a:rPr lang="en-GB" dirty="0" err="1"/>
              <a:t>init</a:t>
            </a:r>
            <a:r>
              <a:rPr lang="en-GB" dirty="0"/>
              <a:t>() method. Calling the </a:t>
            </a:r>
            <a:r>
              <a:rPr lang="en-GB" dirty="0" err="1"/>
              <a:t>ClassName</a:t>
            </a:r>
            <a:r>
              <a:rPr lang="en-GB" dirty="0"/>
              <a:t>.__</a:t>
            </a:r>
            <a:r>
              <a:rPr lang="en-GB" dirty="0" err="1"/>
              <a:t>init</a:t>
            </a:r>
            <a:r>
              <a:rPr lang="en-GB" dirty="0"/>
              <a:t>() will ensure that the parent class attributes and behaviours are inherited. This works well in single inheritance but can be problematic with complex multi-inheritance and in the scenarios when the parent class name changes.</a:t>
            </a:r>
          </a:p>
          <a:p>
            <a:endParaRPr lang="en-GB" dirty="0"/>
          </a:p>
          <a:p>
            <a:r>
              <a:rPr lang="en-GB" dirty="0"/>
              <a:t>A simpler and cleaner method is to use the built-in super() function and use super().__</a:t>
            </a:r>
            <a:r>
              <a:rPr lang="en-GB" dirty="0" err="1"/>
              <a:t>init</a:t>
            </a:r>
            <a:r>
              <a:rPr lang="en-GB" dirty="0"/>
              <a:t>__() to call the parent class’s __</a:t>
            </a:r>
            <a:r>
              <a:rPr lang="en-GB" dirty="0" err="1"/>
              <a:t>init</a:t>
            </a:r>
            <a:r>
              <a:rPr lang="en-GB" dirty="0"/>
              <a:t>__() method for proper initialisation of inherited attributes and behaviours. Python's Method Resolution Order (MRO) is the order in which Python looks for a method or attribute in a class hierarchy, determining the sequence of classes to search in cases of inheritance, particularly multiple inheritance. The MRO can be displayed using the Class __</a:t>
            </a:r>
            <a:r>
              <a:rPr lang="en-GB" dirty="0" err="1"/>
              <a:t>mro</a:t>
            </a:r>
            <a:r>
              <a:rPr lang="en-GB" dirty="0"/>
              <a:t>__ attribute or </a:t>
            </a:r>
            <a:r>
              <a:rPr lang="en-GB" dirty="0" err="1"/>
              <a:t>mro</a:t>
            </a:r>
            <a:r>
              <a:rPr lang="en-GB" dirty="0"/>
              <a:t>() method.</a:t>
            </a:r>
          </a:p>
        </p:txBody>
      </p:sp>
    </p:spTree>
    <p:extLst>
      <p:ext uri="{BB962C8B-B14F-4D97-AF65-F5344CB8AC3E}">
        <p14:creationId xmlns:p14="http://schemas.microsoft.com/office/powerpoint/2010/main" val="3931980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B71C6-9CE8-9516-DC0E-B4BBBCE8FE7F}"/>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81D23E7A-445F-126D-D975-C9A159ABABDE}"/>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04E8C71B-2A0D-9FFA-B3F4-40F485C7C2FB}"/>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212583AF-DF9E-4F5A-BD37-EC0427742D41}"/>
              </a:ext>
            </a:extLst>
          </p:cNvPr>
          <p:cNvSpPr>
            <a:spLocks noChangeArrowheads="1"/>
          </p:cNvSpPr>
          <p:nvPr/>
        </p:nvSpPr>
        <p:spPr bwMode="auto">
          <a:xfrm>
            <a:off x="1" y="11113"/>
            <a:ext cx="294481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09C0B663-FA9B-6D03-61EE-0DF7C2CB9976}"/>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6A2AA4CD-C8CB-13EB-E12F-59B04467497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Abstraction is similar to inheritance but offers additional functionality. When you create an abstract class, you can define attributes and methods that child classes will inherit, much like in a typical parent class. However, abstraction also allows you to specify certain methods that all child classes are required to implement. These required methods act as a set of guidelines or rules for the child classes.</a:t>
            </a:r>
          </a:p>
          <a:p>
            <a:endParaRPr lang="en-GB" dirty="0"/>
          </a:p>
          <a:p>
            <a:r>
              <a:rPr lang="en-GB" dirty="0"/>
              <a:t>By using abstraction, you ensure that all child classes include the essential methods they need to function correctly. This can help reduce errors and make the codebase more consistent and reliable.</a:t>
            </a:r>
          </a:p>
          <a:p>
            <a:endParaRPr lang="en-GB" dirty="0">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a tank battle game, different types of tanks may share common attributes and behaviours (e.g., health, speed, movement). However, specific tanks may have unique abilities or features, such as firing different types of weapons or special defensive capabilities. To enforce that every tank type includes the essential functionalities, we can use an abstract class.</a:t>
            </a:r>
          </a:p>
          <a:p>
            <a:endParaRPr lang="en-GB" dirty="0">
              <a:cs typeface="Courier New" pitchFamily="49" charset="0"/>
            </a:endParaRPr>
          </a:p>
          <a:p>
            <a:r>
              <a:rPr lang="en-GB" dirty="0"/>
              <a:t>The </a:t>
            </a:r>
            <a:r>
              <a:rPr lang="en-GB" dirty="0" err="1"/>
              <a:t>abc</a:t>
            </a:r>
            <a:r>
              <a:rPr lang="en-GB" dirty="0"/>
              <a:t> module in Python allows the creation of abstract base classes using the ABC class and the @abstractmethod decorator. It enforces that child classes implement required methods, ensuring consistency and reducing errors in code design.</a:t>
            </a:r>
            <a:endParaRPr lang="en-GB" dirty="0">
              <a:cs typeface="Courier New" pitchFamily="49" charset="0"/>
            </a:endParaRPr>
          </a:p>
        </p:txBody>
      </p:sp>
    </p:spTree>
    <p:extLst>
      <p:ext uri="{BB962C8B-B14F-4D97-AF65-F5344CB8AC3E}">
        <p14:creationId xmlns:p14="http://schemas.microsoft.com/office/powerpoint/2010/main" val="2567290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CD56E-41CF-F1E9-F6A5-2CAB6E823367}"/>
            </a:ext>
          </a:extLst>
        </p:cNvPr>
        <p:cNvGrpSpPr/>
        <p:nvPr/>
      </p:nvGrpSpPr>
      <p:grpSpPr>
        <a:xfrm>
          <a:off x="0" y="0"/>
          <a:ext cx="0" cy="0"/>
          <a:chOff x="0" y="0"/>
          <a:chExt cx="0" cy="0"/>
        </a:xfrm>
      </p:grpSpPr>
      <p:sp>
        <p:nvSpPr>
          <p:cNvPr id="30725" name="Rectangle 2">
            <a:extLst>
              <a:ext uri="{FF2B5EF4-FFF2-40B4-BE49-F238E27FC236}">
                <a16:creationId xmlns:a16="http://schemas.microsoft.com/office/drawing/2014/main" id="{3137844B-50DB-3A06-7438-6CCFC8199CC4}"/>
              </a:ext>
            </a:extLst>
          </p:cNvPr>
          <p:cNvSpPr>
            <a:spLocks noChangeArrowheads="1"/>
          </p:cNvSpPr>
          <p:nvPr/>
        </p:nvSpPr>
        <p:spPr bwMode="auto">
          <a:xfrm>
            <a:off x="3848100" y="11113"/>
            <a:ext cx="294640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6" name="Rectangle 3">
            <a:extLst>
              <a:ext uri="{FF2B5EF4-FFF2-40B4-BE49-F238E27FC236}">
                <a16:creationId xmlns:a16="http://schemas.microsoft.com/office/drawing/2014/main" id="{406C98CF-77F6-5DC3-C084-66A44698E994}"/>
              </a:ext>
            </a:extLst>
          </p:cNvPr>
          <p:cNvSpPr>
            <a:spLocks noChangeArrowheads="1"/>
          </p:cNvSpPr>
          <p:nvPr/>
        </p:nvSpPr>
        <p:spPr bwMode="auto">
          <a:xfrm>
            <a:off x="1" y="9444039"/>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7" name="Rectangle 4">
            <a:extLst>
              <a:ext uri="{FF2B5EF4-FFF2-40B4-BE49-F238E27FC236}">
                <a16:creationId xmlns:a16="http://schemas.microsoft.com/office/drawing/2014/main" id="{F0990B1F-4A56-1E17-B128-AB31D4F8F865}"/>
              </a:ext>
            </a:extLst>
          </p:cNvPr>
          <p:cNvSpPr>
            <a:spLocks noChangeArrowheads="1"/>
          </p:cNvSpPr>
          <p:nvPr/>
        </p:nvSpPr>
        <p:spPr bwMode="auto">
          <a:xfrm>
            <a:off x="1" y="11113"/>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0728" name="Rectangle 7">
            <a:extLst>
              <a:ext uri="{FF2B5EF4-FFF2-40B4-BE49-F238E27FC236}">
                <a16:creationId xmlns:a16="http://schemas.microsoft.com/office/drawing/2014/main" id="{FA2E9B0A-5FFA-5EB0-7C1C-6888E3D24440}"/>
              </a:ext>
            </a:extLst>
          </p:cNvPr>
          <p:cNvSpPr>
            <a:spLocks noGrp="1" noRot="1" noChangeAspect="1" noChangeArrowheads="1" noTextEdit="1"/>
          </p:cNvSpPr>
          <p:nvPr>
            <p:ph type="sldImg"/>
          </p:nvPr>
        </p:nvSpPr>
        <p:spPr>
          <a:ln/>
        </p:spPr>
      </p:sp>
      <p:sp>
        <p:nvSpPr>
          <p:cNvPr id="30729" name="Rectangle 8">
            <a:extLst>
              <a:ext uri="{FF2B5EF4-FFF2-40B4-BE49-F238E27FC236}">
                <a16:creationId xmlns:a16="http://schemas.microsoft.com/office/drawing/2014/main" id="{F322765D-8B0C-9FDE-FDB7-A3C705C1EB85}"/>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b="1" dirty="0"/>
              <a:t>Polymorphism</a:t>
            </a:r>
            <a:r>
              <a:rPr lang="en-GB" dirty="0"/>
              <a:t> means "many forms." In object-oriented programming (OOP), it refers to methods or functions that share the same name but can operate on different types of objects or classes.</a:t>
            </a:r>
          </a:p>
          <a:p>
            <a:endParaRPr lang="en-GB" dirty="0"/>
          </a:p>
          <a:p>
            <a:r>
              <a:rPr lang="en-GB" dirty="0"/>
              <a:t>A common example is Python's built-in </a:t>
            </a:r>
            <a:r>
              <a:rPr lang="en-GB" dirty="0" err="1"/>
              <a:t>len</a:t>
            </a:r>
            <a:r>
              <a:rPr lang="en-GB" dirty="0"/>
              <a:t>() function, which works on various collections such as strings, tuples, and lists. When used on a string, it returns the number of characters; on tuples and lists, it returns the number of elements.</a:t>
            </a:r>
          </a:p>
          <a:p>
            <a:endParaRPr lang="en-GB" dirty="0"/>
          </a:p>
          <a:p>
            <a:r>
              <a:rPr lang="en-GB" dirty="0"/>
              <a:t>In a class-based scenario, imagine having multiple classes like Tank, Jeep, and Helicopter, each with a </a:t>
            </a:r>
            <a:r>
              <a:rPr lang="en-GB" dirty="0" err="1"/>
              <a:t>fire_weapon</a:t>
            </a:r>
            <a:r>
              <a:rPr lang="en-GB" dirty="0"/>
              <a:t> method. While all these classes share the same method name, the method's behaviour differs for each object. For example, a Tank might fire three high-damage rounds per minute, while a Jeep fires 100 low-damage rounds per minute.</a:t>
            </a:r>
          </a:p>
          <a:p>
            <a:endParaRPr lang="en-GB" dirty="0"/>
          </a:p>
          <a:p>
            <a:r>
              <a:rPr lang="en-GB" dirty="0"/>
              <a:t>To streamline this, you could create a parent class called Vehicle, which defines a general </a:t>
            </a:r>
            <a:r>
              <a:rPr lang="en-GB" dirty="0" err="1"/>
              <a:t>fire_weapon</a:t>
            </a:r>
            <a:r>
              <a:rPr lang="en-GB" dirty="0"/>
              <a:t> method. The child classes—Tank, Jeep, and Helicopter—inherit this method but can override it to define their specific implementations.</a:t>
            </a:r>
          </a:p>
          <a:p>
            <a:endParaRPr lang="en-GB" dirty="0"/>
          </a:p>
          <a:p>
            <a:r>
              <a:rPr lang="en-GB" dirty="0"/>
              <a:t>Thanks to polymorphism, you can execute the </a:t>
            </a:r>
            <a:r>
              <a:rPr lang="en-GB" dirty="0" err="1"/>
              <a:t>fire_weapon</a:t>
            </a:r>
            <a:r>
              <a:rPr lang="en-GB" dirty="0"/>
              <a:t> method on any of these classes seamlessly, ensuring flexible and reusable code.</a:t>
            </a:r>
          </a:p>
          <a:p>
            <a:endParaRPr lang="en-GB" dirty="0"/>
          </a:p>
          <a:p>
            <a:r>
              <a:rPr lang="en-GB" dirty="0"/>
              <a:t>Polymorphism promotes code consistency with uniform method calls and simplified program structure by using inheritance and allows for method overriding for customised behaviours in child classes.</a:t>
            </a:r>
          </a:p>
        </p:txBody>
      </p:sp>
    </p:spTree>
    <p:extLst>
      <p:ext uri="{BB962C8B-B14F-4D97-AF65-F5344CB8AC3E}">
        <p14:creationId xmlns:p14="http://schemas.microsoft.com/office/powerpoint/2010/main" val="945580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idx="1"/>
          </p:nvPr>
        </p:nvSpPr>
        <p:spPr/>
        <p:txBody>
          <a:bodyPr/>
          <a:lstStyle/>
          <a:p>
            <a:r>
              <a:rPr lang="en-GB" dirty="0"/>
              <a:t>Creating a class in Python is straightforward, and an example will be shown on the next slide. We’ll dive deeper into the </a:t>
            </a:r>
            <a:r>
              <a:rPr lang="en-GB" b="1" dirty="0"/>
              <a:t>constructor</a:t>
            </a:r>
            <a:r>
              <a:rPr lang="en-GB" dirty="0"/>
              <a:t> later but note that special function names in Python begin and end with double underscores (__). These include functions like the </a:t>
            </a:r>
            <a:r>
              <a:rPr lang="en-GB" b="1" dirty="0"/>
              <a:t>constructor</a:t>
            </a:r>
            <a:r>
              <a:rPr lang="en-GB" dirty="0"/>
              <a:t> (__</a:t>
            </a:r>
            <a:r>
              <a:rPr lang="en-GB" dirty="0" err="1"/>
              <a:t>init</a:t>
            </a:r>
            <a:r>
              <a:rPr lang="en-GB" dirty="0"/>
              <a:t>__) and </a:t>
            </a:r>
            <a:r>
              <a:rPr lang="en-GB" b="1" dirty="0"/>
              <a:t>destructor</a:t>
            </a:r>
            <a:r>
              <a:rPr lang="en-GB" dirty="0"/>
              <a:t> (__del__), among others.</a:t>
            </a:r>
          </a:p>
          <a:p>
            <a:endParaRPr lang="en-GB" dirty="0"/>
          </a:p>
          <a:p>
            <a:r>
              <a:rPr lang="en-GB" dirty="0"/>
              <a:t>The </a:t>
            </a:r>
            <a:r>
              <a:rPr lang="en-GB" b="1" dirty="0"/>
              <a:t>destructor</a:t>
            </a:r>
            <a:r>
              <a:rPr lang="en-GB" dirty="0"/>
              <a:t> is rarely used in Python because the language handles memory management automatically using </a:t>
            </a:r>
            <a:r>
              <a:rPr lang="en-GB" b="1" dirty="0"/>
              <a:t>reference counting</a:t>
            </a:r>
            <a:r>
              <a:rPr lang="en-GB" dirty="0"/>
              <a:t>. Python variables are references to objects, not the objects themselves. When a reference to an object goes out of scope or gets reassigned, the object is not necessarily destroyed immediately. The destructor (__del__) is only called when the object's </a:t>
            </a:r>
            <a:r>
              <a:rPr lang="en-GB" b="1" dirty="0"/>
              <a:t>reference count</a:t>
            </a:r>
            <a:r>
              <a:rPr lang="en-GB" dirty="0"/>
              <a:t> drops to zero. Even then, Python does not guarantee the destructor will be called, even during program shutdown.</a:t>
            </a:r>
          </a:p>
          <a:p>
            <a:endParaRPr lang="en-GB" dirty="0"/>
          </a:p>
          <a:p>
            <a:r>
              <a:rPr lang="en-GB" dirty="0"/>
              <a:t>Because of this, avoid relying on the destructor for tasks such as:</a:t>
            </a:r>
          </a:p>
          <a:p>
            <a:pPr lvl="1">
              <a:buFont typeface="Arial" panose="020B0604020202020204" pitchFamily="34" charset="0"/>
              <a:buChar char="•"/>
            </a:pPr>
            <a:r>
              <a:rPr lang="en-GB" dirty="0"/>
              <a:t>  Committing transactions</a:t>
            </a:r>
          </a:p>
          <a:p>
            <a:pPr lvl="1">
              <a:buFont typeface="Arial" panose="020B0604020202020204" pitchFamily="34" charset="0"/>
              <a:buChar char="•"/>
            </a:pPr>
            <a:r>
              <a:rPr lang="en-GB" dirty="0"/>
              <a:t>  Closing network connections</a:t>
            </a:r>
          </a:p>
          <a:p>
            <a:pPr lvl="1">
              <a:buFont typeface="Arial" panose="020B0604020202020204" pitchFamily="34" charset="0"/>
              <a:buChar char="•"/>
            </a:pPr>
            <a:r>
              <a:rPr lang="en-GB" dirty="0"/>
              <a:t>  Flushing buffers</a:t>
            </a:r>
          </a:p>
          <a:p>
            <a:pPr>
              <a:buFont typeface="Arial" panose="020B0604020202020204" pitchFamily="34" charset="0"/>
              <a:buChar char="•"/>
            </a:pPr>
            <a:endParaRPr lang="en-GB" dirty="0"/>
          </a:p>
          <a:p>
            <a:r>
              <a:rPr lang="en-GB" dirty="0"/>
              <a:t>Instead, use </a:t>
            </a:r>
            <a:r>
              <a:rPr lang="en-GB" b="1" dirty="0"/>
              <a:t>exception handling</a:t>
            </a:r>
            <a:r>
              <a:rPr lang="en-GB" dirty="0"/>
              <a:t> with a try-finally block (discussed in another chapter) to manage such operations safely.</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21936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ChangeArrowheads="1"/>
          </p:cNvSpPr>
          <p:nvPr/>
        </p:nvSpPr>
        <p:spPr bwMode="auto">
          <a:xfrm>
            <a:off x="3848100" y="11113"/>
            <a:ext cx="294640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2774" name="Rectangle 3"/>
          <p:cNvSpPr>
            <a:spLocks noChangeArrowheads="1"/>
          </p:cNvSpPr>
          <p:nvPr/>
        </p:nvSpPr>
        <p:spPr bwMode="auto">
          <a:xfrm>
            <a:off x="1" y="9444039"/>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2775" name="Rectangle 4"/>
          <p:cNvSpPr>
            <a:spLocks noChangeArrowheads="1"/>
          </p:cNvSpPr>
          <p:nvPr/>
        </p:nvSpPr>
        <p:spPr bwMode="auto">
          <a:xfrm>
            <a:off x="1" y="11113"/>
            <a:ext cx="294481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9" tIns="45715" rIns="91429" bIns="45715" anchor="ctr"/>
          <a:lstStyle/>
          <a:p>
            <a:endParaRPr lang="en-US"/>
          </a:p>
        </p:txBody>
      </p:sp>
      <p:sp>
        <p:nvSpPr>
          <p:cNvPr id="32777" name="Rectangle 6"/>
          <p:cNvSpPr>
            <a:spLocks noGrp="1" noChangeArrowheads="1"/>
          </p:cNvSpPr>
          <p:nvPr>
            <p:ph type="body" idx="1"/>
          </p:nvPr>
        </p:nvSpPr>
        <p:spPr/>
        <p:txBody>
          <a:bodyPr/>
          <a:lstStyle/>
          <a:p>
            <a:pPr>
              <a:buFont typeface="Arial" panose="020B0604020202020204" pitchFamily="34" charset="0"/>
              <a:buNone/>
            </a:pPr>
            <a:r>
              <a:rPr lang="en-GB" dirty="0"/>
              <a:t>Below is a simple example of a Tank class, defined in a module with the same name. (As per </a:t>
            </a:r>
            <a:r>
              <a:rPr lang="en-GB" b="1" dirty="0"/>
              <a:t>PEP 8</a:t>
            </a:r>
            <a:r>
              <a:rPr lang="en-GB" dirty="0"/>
              <a:t>, module names should be in lowercase.)</a:t>
            </a:r>
          </a:p>
          <a:p>
            <a:endParaRPr lang="en-GB" b="1" dirty="0"/>
          </a:p>
          <a:p>
            <a:r>
              <a:rPr lang="en-GB" dirty="0"/>
              <a:t>The class can be imported and used in two ways:</a:t>
            </a:r>
          </a:p>
          <a:p>
            <a:pPr>
              <a:buFont typeface="+mj-lt"/>
              <a:buAutoNum type="arabicPeriod"/>
            </a:pPr>
            <a:r>
              <a:rPr lang="en-GB" b="1" dirty="0"/>
              <a:t>Using import and referencing the module explicitly</a:t>
            </a:r>
            <a:r>
              <a:rPr lang="en-GB" dirty="0"/>
              <a:t>:</a:t>
            </a:r>
          </a:p>
          <a:p>
            <a:pPr>
              <a:buFont typeface="+mj-lt"/>
              <a:buNone/>
            </a:pPr>
            <a:r>
              <a:rPr lang="en-GB" dirty="0"/>
              <a:t>        import tank </a:t>
            </a:r>
          </a:p>
          <a:p>
            <a:pPr>
              <a:buFont typeface="+mj-lt"/>
              <a:buNone/>
            </a:pPr>
            <a:r>
              <a:rPr lang="en-GB" dirty="0"/>
              <a:t>        </a:t>
            </a:r>
            <a:r>
              <a:rPr lang="en-GB" dirty="0" err="1"/>
              <a:t>heavy_tank</a:t>
            </a:r>
            <a:r>
              <a:rPr lang="en-GB" dirty="0"/>
              <a:t> = </a:t>
            </a:r>
            <a:r>
              <a:rPr lang="en-GB" dirty="0" err="1"/>
              <a:t>tank.Tank</a:t>
            </a:r>
            <a:r>
              <a:rPr lang="en-GB" dirty="0"/>
              <a:t>("</a:t>
            </a:r>
            <a:r>
              <a:rPr lang="en-GB" dirty="0" err="1"/>
              <a:t>german</a:t>
            </a:r>
            <a:r>
              <a:rPr lang="en-GB" dirty="0"/>
              <a:t>", "tiger")</a:t>
            </a:r>
          </a:p>
          <a:p>
            <a:pPr>
              <a:buFont typeface="+mj-lt"/>
              <a:buNone/>
            </a:pPr>
            <a:r>
              <a:rPr lang="en-GB" b="1" dirty="0"/>
              <a:t>2.Using from ... import for direct access to the class</a:t>
            </a:r>
            <a:r>
              <a:rPr lang="en-GB" dirty="0"/>
              <a:t>:</a:t>
            </a:r>
          </a:p>
          <a:p>
            <a:pPr>
              <a:buFont typeface="+mj-lt"/>
              <a:buNone/>
            </a:pPr>
            <a:r>
              <a:rPr lang="en-GB" dirty="0"/>
              <a:t>        from tank import Tank </a:t>
            </a:r>
          </a:p>
          <a:p>
            <a:pPr>
              <a:buFont typeface="+mj-lt"/>
              <a:buNone/>
            </a:pPr>
            <a:r>
              <a:rPr lang="en-GB" dirty="0"/>
              <a:t>        </a:t>
            </a:r>
            <a:r>
              <a:rPr lang="en-GB" dirty="0" err="1"/>
              <a:t>light_tank</a:t>
            </a:r>
            <a:r>
              <a:rPr lang="en-GB" dirty="0"/>
              <a:t> = Tank("</a:t>
            </a:r>
            <a:r>
              <a:rPr lang="en-GB" dirty="0" err="1"/>
              <a:t>american</a:t>
            </a:r>
            <a:r>
              <a:rPr lang="en-GB" dirty="0"/>
              <a:t>", "</a:t>
            </a:r>
            <a:r>
              <a:rPr lang="en-GB" dirty="0" err="1"/>
              <a:t>sherman</a:t>
            </a:r>
            <a:r>
              <a:rPr lang="en-GB" dirty="0"/>
              <a:t>") </a:t>
            </a:r>
          </a:p>
          <a:p>
            <a:endParaRPr lang="en-GB" b="1" dirty="0"/>
          </a:p>
          <a:p>
            <a:r>
              <a:rPr lang="en-GB" b="1" dirty="0"/>
              <a:t>Which is better?</a:t>
            </a:r>
          </a:p>
          <a:p>
            <a:pPr>
              <a:buFont typeface="Arial" panose="020B0604020202020204" pitchFamily="34" charset="0"/>
              <a:buNone/>
            </a:pPr>
            <a:r>
              <a:rPr lang="en-GB" b="1" dirty="0"/>
              <a:t>Use Case 1</a:t>
            </a:r>
            <a:r>
              <a:rPr lang="en-GB" dirty="0"/>
              <a:t> (import tank) is preferred when you want to make it clear where the class comes from, especially in larger projects with multiple modules.</a:t>
            </a:r>
          </a:p>
          <a:p>
            <a:pPr>
              <a:buFont typeface="Arial" panose="020B0604020202020204" pitchFamily="34" charset="0"/>
              <a:buNone/>
            </a:pPr>
            <a:r>
              <a:rPr lang="en-GB" b="1" dirty="0"/>
              <a:t>Use Case 2</a:t>
            </a:r>
            <a:r>
              <a:rPr lang="en-GB" dirty="0"/>
              <a:t> (from tank import Tank) is more concise but can clutter the namespace if multiple classes with the same name are imported from different modules.</a:t>
            </a:r>
          </a:p>
          <a:p>
            <a:endParaRPr lang="en-GB" b="1" dirty="0"/>
          </a:p>
          <a:p>
            <a:pPr>
              <a:buFont typeface="Arial" panose="020B0604020202020204" pitchFamily="34" charset="0"/>
              <a:buNone/>
            </a:pPr>
            <a:r>
              <a:rPr lang="en-GB" dirty="0"/>
              <a:t>The </a:t>
            </a:r>
            <a:r>
              <a:rPr lang="en-GB" b="1" dirty="0"/>
              <a:t>class variable</a:t>
            </a:r>
            <a:r>
              <a:rPr lang="en-GB" dirty="0"/>
              <a:t> version is exported by default because its name does not start with an underscore (_). Variables with a leading underscore are treated as "private" by convention.</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148801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pic>
        <p:nvPicPr>
          <p:cNvPr id="2" name="Graphic 31">
            <a:extLst>
              <a:ext uri="{FF2B5EF4-FFF2-40B4-BE49-F238E27FC236}">
                <a16:creationId xmlns:a16="http://schemas.microsoft.com/office/drawing/2014/main" id="{2C3D9C74-A5CA-7408-B7A8-D27074BB5E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Graphic 31">
            <a:extLst>
              <a:ext uri="{FF2B5EF4-FFF2-40B4-BE49-F238E27FC236}">
                <a16:creationId xmlns:a16="http://schemas.microsoft.com/office/drawing/2014/main" id="{57BB3EB2-01C8-F3A0-2C12-3ACC701742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466" y="2130432"/>
            <a:ext cx="11049077" cy="1470025"/>
          </a:xfrm>
        </p:spPr>
        <p:txBody>
          <a:bodyPr>
            <a:normAutofit/>
          </a:bodyPr>
          <a:lstStyle>
            <a:lvl1pPr algn="ctr">
              <a:defRPr sz="3600">
                <a:solidFill>
                  <a:srgbClr val="0070C0"/>
                </a:solidFill>
              </a:defRPr>
            </a:lvl1pPr>
          </a:lstStyle>
          <a:p>
            <a:r>
              <a:rPr lang="en-US"/>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692907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8948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79321939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3955941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63357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49304767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67218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76419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976315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67464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1533218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28296799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5084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71858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9479239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047775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4153912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105008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1661009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27983645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56196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193555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3166749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148953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73641648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5247805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1215208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501471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008785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98768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989346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475376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5808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1968004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95169295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image" Target="../media/image1.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2" r:id="rId35"/>
    <p:sldLayoutId id="2147483903" r:id="rId36"/>
    <p:sldLayoutId id="2147483904" r:id="rId37"/>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94064996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393333" y="1832533"/>
            <a:ext cx="6596062" cy="2431485"/>
          </a:xfrm>
        </p:spPr>
        <p:txBody>
          <a:bodyPr>
            <a:normAutofit/>
          </a:bodyPr>
          <a:lstStyle/>
          <a:p>
            <a:r>
              <a:rPr lang="en-GB" dirty="0">
                <a:solidFill>
                  <a:srgbClr val="004050"/>
                </a:solidFill>
              </a:rPr>
              <a:t>Python 3 Programming</a:t>
            </a:r>
            <a:endParaRPr lang="en-US" dirty="0">
              <a:solidFill>
                <a:srgbClr val="004050"/>
              </a:solidFill>
              <a:latin typeface="Montserrat" panose="00000500000000000000" pitchFamily="2" charset="0"/>
              <a:cs typeface="Arial" charset="0"/>
            </a:endParaRPr>
          </a:p>
        </p:txBody>
      </p:sp>
      <p:sp>
        <p:nvSpPr>
          <p:cNvPr id="4099" name="Subtitle 2"/>
          <p:cNvSpPr>
            <a:spLocks noGrp="1"/>
          </p:cNvSpPr>
          <p:nvPr>
            <p:ph type="body" sz="quarter" idx="10"/>
          </p:nvPr>
        </p:nvSpPr>
        <p:spPr>
          <a:xfrm>
            <a:off x="384785" y="4568940"/>
            <a:ext cx="6604609" cy="709613"/>
          </a:xfrm>
        </p:spPr>
        <p:txBody>
          <a:bodyPr/>
          <a:lstStyle/>
          <a:p>
            <a:r>
              <a:rPr lang="en-GB" sz="2400" b="1" dirty="0">
                <a:solidFill>
                  <a:srgbClr val="004050"/>
                </a:solidFill>
              </a:rPr>
              <a:t>Classes and object-oriented programming</a:t>
            </a:r>
            <a:endParaRPr lang="en-US" sz="2400" b="1" dirty="0">
              <a:solidFill>
                <a:srgbClr val="004050"/>
              </a:solidFill>
              <a:latin typeface="Montserrat" panose="00000500000000000000" pitchFamily="2" charset="0"/>
              <a:cs typeface="Arial" charset="0"/>
            </a:endParaRPr>
          </a:p>
        </p:txBody>
      </p:sp>
    </p:spTree>
    <p:extLst>
      <p:ext uri="{BB962C8B-B14F-4D97-AF65-F5344CB8AC3E}">
        <p14:creationId xmlns:p14="http://schemas.microsoft.com/office/powerpoint/2010/main" val="583393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B73D8-2A9A-AA0B-5B9E-BE31CEBF21F4}"/>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C4B52F2E-D40E-5B19-A36D-7DA30D84836E}"/>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2EA68240-491C-D7D8-3DFE-7155D814F34F}"/>
              </a:ext>
            </a:extLst>
          </p:cNvPr>
          <p:cNvSpPr>
            <a:spLocks noGrp="1" noChangeArrowheads="1"/>
          </p:cNvSpPr>
          <p:nvPr>
            <p:ph type="title"/>
          </p:nvPr>
        </p:nvSpPr>
        <p:spPr>
          <a:xfrm>
            <a:off x="1027435" y="343752"/>
            <a:ext cx="11517818" cy="805001"/>
          </a:xfrm>
        </p:spPr>
        <p:txBody>
          <a:bodyPr/>
          <a:lstStyle/>
          <a:p>
            <a:pPr eaLnBrk="1" hangingPunct="1"/>
            <a:r>
              <a:rPr lang="en-GB" dirty="0"/>
              <a:t>Using objects</a:t>
            </a:r>
          </a:p>
        </p:txBody>
      </p:sp>
      <p:sp>
        <p:nvSpPr>
          <p:cNvPr id="7173" name="Rectangle 5">
            <a:extLst>
              <a:ext uri="{FF2B5EF4-FFF2-40B4-BE49-F238E27FC236}">
                <a16:creationId xmlns:a16="http://schemas.microsoft.com/office/drawing/2014/main" id="{FC756366-5CA0-9617-8F38-1FFBA47FB2D9}"/>
              </a:ext>
            </a:extLst>
          </p:cNvPr>
          <p:cNvSpPr>
            <a:spLocks noGrp="1" noChangeArrowheads="1"/>
          </p:cNvSpPr>
          <p:nvPr>
            <p:ph idx="1"/>
          </p:nvPr>
        </p:nvSpPr>
        <p:spPr>
          <a:xfrm>
            <a:off x="675761" y="1293046"/>
            <a:ext cx="11516239" cy="4955354"/>
          </a:xfrm>
        </p:spPr>
        <p:txBody>
          <a:bodyPr/>
          <a:lstStyle/>
          <a:p>
            <a:r>
              <a:rPr lang="en-GB" b="1" dirty="0"/>
              <a:t>Calling a class creates a new </a:t>
            </a:r>
            <a:r>
              <a:rPr lang="en-GB" b="1" i="1" dirty="0"/>
              <a:t>instance object .</a:t>
            </a:r>
          </a:p>
          <a:p>
            <a:pPr marL="446088" lvl="1" indent="-269875">
              <a:buFont typeface="Arial" panose="020B0604020202020204" pitchFamily="34" charset="0"/>
              <a:buChar char="•"/>
            </a:pPr>
            <a:r>
              <a:rPr lang="en-GB" sz="1800" dirty="0"/>
              <a:t>Invokes the constructor __</a:t>
            </a:r>
            <a:r>
              <a:rPr lang="en-GB" sz="1800" dirty="0" err="1"/>
              <a:t>init</a:t>
            </a:r>
            <a:r>
              <a:rPr lang="en-GB" sz="1800" dirty="0"/>
              <a:t>__.</a:t>
            </a:r>
          </a:p>
        </p:txBody>
      </p:sp>
      <p:sp>
        <p:nvSpPr>
          <p:cNvPr id="7174" name="Text Box 6">
            <a:extLst>
              <a:ext uri="{FF2B5EF4-FFF2-40B4-BE49-F238E27FC236}">
                <a16:creationId xmlns:a16="http://schemas.microsoft.com/office/drawing/2014/main" id="{0EC58509-ABB7-38F3-A83B-DC56830AF59B}"/>
              </a:ext>
            </a:extLst>
          </p:cNvPr>
          <p:cNvSpPr txBox="1">
            <a:spLocks noChangeArrowheads="1"/>
          </p:cNvSpPr>
          <p:nvPr/>
        </p:nvSpPr>
        <p:spPr bwMode="auto">
          <a:xfrm>
            <a:off x="1125359" y="2070860"/>
            <a:ext cx="9949042" cy="321318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buClr>
                <a:srgbClr val="FF0000"/>
              </a:buClr>
              <a:buSzPct val="30000"/>
              <a:buFont typeface="Wingdings" pitchFamily="2" charset="2"/>
              <a:buNone/>
            </a:pPr>
            <a:r>
              <a:rPr lang="en-GB" sz="1800" dirty="0">
                <a:latin typeface="Courier New" panose="02070309020205020404" pitchFamily="49" charset="0"/>
              </a:rPr>
              <a:t>from tank import Tank</a:t>
            </a:r>
          </a:p>
          <a:p>
            <a:pPr>
              <a:spcBef>
                <a:spcPct val="10000"/>
              </a:spcBef>
              <a:buClr>
                <a:srgbClr val="FF0000"/>
              </a:buClr>
              <a:buSzPct val="30000"/>
              <a:buFont typeface="Wingdings" pitchFamily="2" charset="2"/>
              <a:buNone/>
            </a:pPr>
            <a:endParaRPr lang="en-GB" sz="800" dirty="0">
              <a:latin typeface="Courier New" panose="02070309020205020404" pitchFamily="49" charset="0"/>
            </a:endParaRPr>
          </a:p>
          <a:p>
            <a:pPr>
              <a:spcBef>
                <a:spcPct val="10000"/>
              </a:spcBef>
              <a:buClr>
                <a:srgbClr val="FF0000"/>
              </a:buClr>
              <a:buSzPct val="30000"/>
              <a:buFont typeface="Wingdings" pitchFamily="2" charset="2"/>
              <a:buNone/>
            </a:pPr>
            <a:r>
              <a:rPr lang="en-GB" sz="1800" dirty="0" err="1">
                <a:latin typeface="Courier New" panose="02070309020205020404" pitchFamily="49" charset="0"/>
              </a:rPr>
              <a:t>heavy_tank</a:t>
            </a:r>
            <a:r>
              <a:rPr lang="en-GB" sz="1800" dirty="0">
                <a:latin typeface="Courier New" panose="02070309020205020404" pitchFamily="49" charset="0"/>
              </a:rPr>
              <a:t>  </a:t>
            </a:r>
            <a:r>
              <a:rPr lang="en-GB" sz="1800" b="1" dirty="0">
                <a:latin typeface="Courier New" panose="02070309020205020404" pitchFamily="49" charset="0"/>
              </a:rPr>
              <a:t>= Tank("German", "Tiger") </a:t>
            </a:r>
          </a:p>
          <a:p>
            <a:pPr>
              <a:spcBef>
                <a:spcPct val="10000"/>
              </a:spcBef>
              <a:buClr>
                <a:srgbClr val="FF0000"/>
              </a:buClr>
              <a:buSzPct val="30000"/>
              <a:buFont typeface="Wingdings" pitchFamily="2" charset="2"/>
              <a:buNone/>
            </a:pPr>
            <a:r>
              <a:rPr lang="en-GB" sz="1800" dirty="0" err="1">
                <a:latin typeface="Courier New" panose="02070309020205020404" pitchFamily="49" charset="0"/>
              </a:rPr>
              <a:t>heavy_tank.accel</a:t>
            </a:r>
            <a:r>
              <a:rPr lang="en-GB" sz="1800" dirty="0">
                <a:latin typeface="Courier New" panose="02070309020205020404" pitchFamily="49" charset="0"/>
              </a:rPr>
              <a:t>(23)</a:t>
            </a:r>
          </a:p>
          <a:p>
            <a:pPr>
              <a:spcBef>
                <a:spcPct val="10000"/>
              </a:spcBef>
              <a:buClr>
                <a:srgbClr val="FF0000"/>
              </a:buClr>
              <a:buSzPct val="30000"/>
              <a:buFont typeface="Wingdings" pitchFamily="2" charset="2"/>
              <a:buNone/>
            </a:pPr>
            <a:r>
              <a:rPr lang="en-GB" sz="1800" dirty="0" err="1">
                <a:latin typeface="Courier New" panose="02070309020205020404" pitchFamily="49" charset="0"/>
              </a:rPr>
              <a:t>heavy_tank.accel</a:t>
            </a:r>
            <a:r>
              <a:rPr lang="en-GB" sz="1800" dirty="0">
                <a:latin typeface="Courier New" panose="02070309020205020404" pitchFamily="49" charset="0"/>
              </a:rPr>
              <a:t>(9) </a:t>
            </a:r>
          </a:p>
          <a:p>
            <a:pPr>
              <a:spcBef>
                <a:spcPct val="10000"/>
              </a:spcBef>
              <a:buClr>
                <a:srgbClr val="FF0000"/>
              </a:buClr>
              <a:buSzPct val="30000"/>
              <a:buFont typeface="Wingdings" pitchFamily="2" charset="2"/>
              <a:buNone/>
            </a:pPr>
            <a:r>
              <a:rPr lang="en-GB" sz="1800" dirty="0" err="1">
                <a:latin typeface="Courier New" panose="02070309020205020404" pitchFamily="49" charset="0"/>
              </a:rPr>
              <a:t>heavy_tank.decel</a:t>
            </a:r>
            <a:r>
              <a:rPr lang="en-GB" sz="1800" dirty="0">
                <a:latin typeface="Courier New" panose="02070309020205020404" pitchFamily="49" charset="0"/>
              </a:rPr>
              <a:t>(15)</a:t>
            </a:r>
          </a:p>
          <a:p>
            <a:pPr>
              <a:spcBef>
                <a:spcPct val="10000"/>
              </a:spcBef>
              <a:buClr>
                <a:srgbClr val="FF0000"/>
              </a:buClr>
              <a:buSzPct val="30000"/>
              <a:buFont typeface="Wingdings" pitchFamily="2" charset="2"/>
              <a:buNone/>
            </a:pPr>
            <a:r>
              <a:rPr lang="en-GB" sz="1800" dirty="0">
                <a:latin typeface="Courier New" panose="02070309020205020404" pitchFamily="49" charset="0"/>
              </a:rPr>
              <a:t>print(</a:t>
            </a:r>
            <a:r>
              <a:rPr lang="en-GB" sz="1800" dirty="0" err="1">
                <a:latin typeface="Courier New" panose="02070309020205020404" pitchFamily="49" charset="0"/>
              </a:rPr>
              <a:t>heavy_tank.gethealth</a:t>
            </a:r>
            <a:r>
              <a:rPr lang="en-GB" sz="1800" dirty="0">
                <a:latin typeface="Courier New" panose="02070309020205020404" pitchFamily="49" charset="0"/>
              </a:rPr>
              <a:t>)</a:t>
            </a:r>
          </a:p>
          <a:p>
            <a:pPr>
              <a:spcBef>
                <a:spcPct val="10000"/>
              </a:spcBef>
            </a:pPr>
            <a:endParaRPr lang="en-GB" sz="800" dirty="0">
              <a:latin typeface="Courier New" panose="02070309020205020404" pitchFamily="49" charset="0"/>
            </a:endParaRPr>
          </a:p>
          <a:p>
            <a:pPr>
              <a:spcBef>
                <a:spcPct val="10000"/>
              </a:spcBef>
            </a:pPr>
            <a:r>
              <a:rPr lang="en-GB" sz="1800" dirty="0" err="1">
                <a:latin typeface="Courier New" panose="02070309020205020404" pitchFamily="49" charset="0"/>
              </a:rPr>
              <a:t>light_tank</a:t>
            </a:r>
            <a:r>
              <a:rPr lang="en-GB" sz="1800" dirty="0">
                <a:latin typeface="Courier New" panose="02070309020205020404" pitchFamily="49" charset="0"/>
              </a:rPr>
              <a:t> = Tank(</a:t>
            </a:r>
            <a:r>
              <a:rPr lang="en-GB" sz="1800" b="1" dirty="0">
                <a:latin typeface="Courier New" panose="02070309020205020404" pitchFamily="49" charset="0"/>
              </a:rPr>
              <a:t>"</a:t>
            </a:r>
            <a:r>
              <a:rPr lang="en-GB" sz="1800" dirty="0">
                <a:latin typeface="Courier New" panose="02070309020205020404" pitchFamily="49" charset="0"/>
              </a:rPr>
              <a:t>British</a:t>
            </a:r>
            <a:r>
              <a:rPr lang="en-GB" sz="1800" b="1" dirty="0">
                <a:latin typeface="Courier New" panose="02070309020205020404" pitchFamily="49" charset="0"/>
              </a:rPr>
              <a:t>"</a:t>
            </a:r>
            <a:r>
              <a:rPr lang="en-GB" sz="1800" dirty="0">
                <a:latin typeface="Courier New" panose="02070309020205020404" pitchFamily="49" charset="0"/>
              </a:rPr>
              <a:t>, </a:t>
            </a:r>
            <a:r>
              <a:rPr lang="en-GB" sz="1800" b="1" dirty="0">
                <a:latin typeface="Courier New" panose="02070309020205020404" pitchFamily="49" charset="0"/>
              </a:rPr>
              <a:t>"</a:t>
            </a:r>
            <a:r>
              <a:rPr lang="en-GB" sz="1800" dirty="0">
                <a:latin typeface="Courier New" panose="02070309020205020404" pitchFamily="49" charset="0"/>
              </a:rPr>
              <a:t>Scorpion")</a:t>
            </a:r>
          </a:p>
          <a:p>
            <a:pPr>
              <a:spcBef>
                <a:spcPct val="10000"/>
              </a:spcBef>
            </a:pPr>
            <a:endParaRPr lang="en-GB" sz="800" dirty="0">
              <a:latin typeface="Courier New" panose="02070309020205020404" pitchFamily="49" charset="0"/>
            </a:endParaRPr>
          </a:p>
          <a:p>
            <a:pPr>
              <a:spcBef>
                <a:spcPct val="10000"/>
              </a:spcBef>
            </a:pPr>
            <a:r>
              <a:rPr lang="en-GB" sz="1800" dirty="0">
                <a:latin typeface="Courier New" panose="02070309020205020404" pitchFamily="49" charset="0"/>
              </a:rPr>
              <a:t>print(</a:t>
            </a:r>
            <a:r>
              <a:rPr lang="en-GB" sz="1800" b="1" dirty="0">
                <a:latin typeface="Courier New" panose="02070309020205020404" pitchFamily="49" charset="0"/>
              </a:rPr>
              <a:t>"</a:t>
            </a:r>
            <a:r>
              <a:rPr lang="en-GB" sz="1800" dirty="0">
                <a:latin typeface="Courier New" panose="02070309020205020404" pitchFamily="49" charset="0"/>
              </a:rPr>
              <a:t>Tank Version =</a:t>
            </a:r>
            <a:r>
              <a:rPr lang="en-GB" sz="1800" b="1" dirty="0">
                <a:latin typeface="Courier New" panose="02070309020205020404" pitchFamily="49" charset="0"/>
              </a:rPr>
              <a:t>", </a:t>
            </a:r>
            <a:r>
              <a:rPr lang="en-GB" sz="1800" b="1" dirty="0" err="1">
                <a:latin typeface="Courier New" panose="02070309020205020404" pitchFamily="49" charset="0"/>
              </a:rPr>
              <a:t>Tank.version</a:t>
            </a:r>
            <a:r>
              <a:rPr lang="en-GB" sz="1800" dirty="0">
                <a:latin typeface="Courier New" panose="02070309020205020404" pitchFamily="49" charset="0"/>
              </a:rPr>
              <a:t>) </a:t>
            </a:r>
          </a:p>
          <a:p>
            <a:pPr>
              <a:spcBef>
                <a:spcPct val="10000"/>
              </a:spcBef>
            </a:pPr>
            <a:r>
              <a:rPr lang="en-GB" sz="1800" dirty="0">
                <a:latin typeface="Courier New" panose="02070309020205020404" pitchFamily="49" charset="0"/>
              </a:rPr>
              <a:t>print(</a:t>
            </a:r>
            <a:r>
              <a:rPr lang="en-GB" sz="1800" b="1" dirty="0">
                <a:latin typeface="Courier New" panose="02070309020205020404" pitchFamily="49" charset="0"/>
              </a:rPr>
              <a:t>"</a:t>
            </a:r>
            <a:r>
              <a:rPr lang="en-GB" sz="1800" dirty="0">
                <a:latin typeface="Courier New" panose="02070309020205020404" pitchFamily="49" charset="0"/>
              </a:rPr>
              <a:t>Object </a:t>
            </a:r>
            <a:r>
              <a:rPr lang="en-GB" sz="1800" dirty="0" err="1">
                <a:latin typeface="Courier New" panose="02070309020205020404" pitchFamily="49" charset="0"/>
              </a:rPr>
              <a:t>light_tank</a:t>
            </a:r>
            <a:r>
              <a:rPr lang="en-GB" sz="1800" dirty="0">
                <a:latin typeface="Courier New" panose="02070309020205020404" pitchFamily="49" charset="0"/>
              </a:rPr>
              <a:t> is a class of", </a:t>
            </a:r>
            <a:r>
              <a:rPr lang="en-GB" sz="1800" dirty="0" err="1">
                <a:latin typeface="Courier New" panose="02070309020205020404" pitchFamily="49" charset="0"/>
              </a:rPr>
              <a:t>light_tank</a:t>
            </a:r>
            <a:r>
              <a:rPr lang="en-GB" sz="1800" b="1" dirty="0" err="1">
                <a:latin typeface="Courier New" panose="02070309020205020404" pitchFamily="49" charset="0"/>
              </a:rPr>
              <a:t>.__class__.__name</a:t>
            </a:r>
            <a:r>
              <a:rPr lang="en-GB" sz="1800" b="1" dirty="0">
                <a:latin typeface="Courier New" panose="02070309020205020404" pitchFamily="49" charset="0"/>
              </a:rPr>
              <a:t>__</a:t>
            </a:r>
            <a:r>
              <a:rPr lang="en-GB" sz="1800" dirty="0">
                <a:latin typeface="Courier New" panose="02070309020205020404" pitchFamily="49" charset="0"/>
              </a:rPr>
              <a:t>) </a:t>
            </a:r>
          </a:p>
        </p:txBody>
      </p:sp>
      <p:sp>
        <p:nvSpPr>
          <p:cNvPr id="7175" name="Text Box 7">
            <a:extLst>
              <a:ext uri="{FF2B5EF4-FFF2-40B4-BE49-F238E27FC236}">
                <a16:creationId xmlns:a16="http://schemas.microsoft.com/office/drawing/2014/main" id="{7D553CB7-CDDE-698A-E5EA-2C3D92D52010}"/>
              </a:ext>
            </a:extLst>
          </p:cNvPr>
          <p:cNvSpPr txBox="1">
            <a:spLocks noChangeArrowheads="1"/>
          </p:cNvSpPr>
          <p:nvPr/>
        </p:nvSpPr>
        <p:spPr bwMode="auto">
          <a:xfrm>
            <a:off x="5736007" y="5379703"/>
            <a:ext cx="5338394" cy="92333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100</a:t>
            </a:r>
          </a:p>
          <a:p>
            <a:r>
              <a:rPr lang="en-GB" sz="1800" dirty="0">
                <a:latin typeface="Courier New" panose="02070309020205020404" pitchFamily="49" charset="0"/>
              </a:rPr>
              <a:t>1.0</a:t>
            </a:r>
          </a:p>
          <a:p>
            <a:r>
              <a:rPr lang="en-GB" sz="1800" dirty="0">
                <a:latin typeface="Courier New" panose="02070309020205020404" pitchFamily="49" charset="0"/>
              </a:rPr>
              <a:t>object </a:t>
            </a:r>
            <a:r>
              <a:rPr lang="en-GB" sz="1800" dirty="0" err="1">
                <a:latin typeface="Courier New" panose="02070309020205020404" pitchFamily="49" charset="0"/>
              </a:rPr>
              <a:t>light_tank</a:t>
            </a:r>
            <a:r>
              <a:rPr lang="en-GB" sz="1800" dirty="0">
                <a:latin typeface="Courier New" panose="02070309020205020404" pitchFamily="49" charset="0"/>
              </a:rPr>
              <a:t> is a class of Tank</a:t>
            </a:r>
          </a:p>
        </p:txBody>
      </p:sp>
    </p:spTree>
    <p:extLst>
      <p:ext uri="{BB962C8B-B14F-4D97-AF65-F5344CB8AC3E}">
        <p14:creationId xmlns:p14="http://schemas.microsoft.com/office/powerpoint/2010/main" val="412741396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051" y="318176"/>
            <a:ext cx="11517818" cy="805001"/>
          </a:xfrm>
        </p:spPr>
        <p:txBody>
          <a:bodyPr/>
          <a:lstStyle/>
          <a:p>
            <a:r>
              <a:rPr lang="en-GB" dirty="0"/>
              <a:t>A class is not a type!</a:t>
            </a:r>
          </a:p>
        </p:txBody>
      </p:sp>
      <p:sp>
        <p:nvSpPr>
          <p:cNvPr id="3" name="Content Placeholder 2"/>
          <p:cNvSpPr>
            <a:spLocks noGrp="1"/>
          </p:cNvSpPr>
          <p:nvPr>
            <p:ph idx="1"/>
          </p:nvPr>
        </p:nvSpPr>
        <p:spPr>
          <a:xfrm>
            <a:off x="617123" y="1368256"/>
            <a:ext cx="7134958" cy="5171568"/>
          </a:xfrm>
        </p:spPr>
        <p:txBody>
          <a:bodyPr>
            <a:normAutofit lnSpcReduction="10000"/>
          </a:bodyPr>
          <a:lstStyle/>
          <a:p>
            <a:r>
              <a:rPr lang="en-GB" b="1" dirty="0"/>
              <a:t>Don't ask what type an object is:</a:t>
            </a:r>
          </a:p>
          <a:p>
            <a:pPr marL="441325" lvl="1" indent="-258763">
              <a:buFont typeface="Arial" panose="020B0604020202020204" pitchFamily="34" charset="0"/>
              <a:buChar char="•"/>
            </a:pPr>
            <a:r>
              <a:rPr lang="en-GB" sz="1800" dirty="0"/>
              <a:t>Only ask what the object can do.</a:t>
            </a:r>
          </a:p>
          <a:p>
            <a:pPr marL="441325" lvl="1" indent="-258763">
              <a:buFont typeface="Arial" panose="020B0604020202020204" pitchFamily="34" charset="0"/>
              <a:buChar char="•"/>
            </a:pPr>
            <a:endParaRPr lang="en-GB" dirty="0"/>
          </a:p>
          <a:p>
            <a:pPr marL="441325" lvl="1" indent="-258763">
              <a:buFont typeface="Arial" panose="020B0604020202020204" pitchFamily="34" charset="0"/>
              <a:buChar char="•"/>
            </a:pPr>
            <a:r>
              <a:rPr lang="en-GB" sz="1800" dirty="0"/>
              <a:t>Create a special method so the object can act like a str.</a:t>
            </a:r>
          </a:p>
          <a:p>
            <a:pPr marL="441325" lvl="1" indent="-258763">
              <a:buFont typeface="Arial" panose="020B0604020202020204" pitchFamily="34" charset="0"/>
              <a:buChar char="•"/>
            </a:pPr>
            <a:endParaRPr lang="en-GB" dirty="0"/>
          </a:p>
          <a:p>
            <a:pPr marL="441325" lvl="1" indent="-258763">
              <a:buFont typeface="Arial" panose="020B0604020202020204" pitchFamily="34" charset="0"/>
              <a:buChar char="•"/>
            </a:pPr>
            <a:endParaRPr lang="en-GB" dirty="0"/>
          </a:p>
          <a:p>
            <a:pPr marL="441325" lvl="1" indent="-258763">
              <a:buFont typeface="Arial" panose="020B0604020202020204" pitchFamily="34" charset="0"/>
              <a:buChar char="•"/>
            </a:pPr>
            <a:endParaRPr lang="en-GB" dirty="0"/>
          </a:p>
          <a:p>
            <a:pPr marL="449263" lvl="1">
              <a:buFont typeface="Arial" panose="020B0604020202020204" pitchFamily="34" charset="0"/>
              <a:buChar char="•"/>
            </a:pPr>
            <a:r>
              <a:rPr lang="en-GB" sz="1800" dirty="0"/>
              <a:t>We don't care what class it belongs to, only that it can quack like a string! This is known as </a:t>
            </a:r>
            <a:r>
              <a:rPr lang="en-GB" sz="1800" b="1" dirty="0"/>
              <a:t>Duck Typing</a:t>
            </a:r>
            <a:r>
              <a:rPr lang="en-GB" sz="1800" dirty="0"/>
              <a:t>!</a:t>
            </a:r>
            <a:endParaRPr lang="en-GB" sz="1800" i="1" dirty="0"/>
          </a:p>
          <a:p>
            <a:pPr marL="182563" lvl="1" indent="0">
              <a:buNone/>
            </a:pPr>
            <a:endParaRPr lang="en-GB" dirty="0"/>
          </a:p>
          <a:p>
            <a:pPr lvl="1">
              <a:buFont typeface="Arial" panose="020B0604020202020204" pitchFamily="34" charset="0"/>
              <a:buChar char="•"/>
            </a:pPr>
            <a:endParaRPr lang="en-GB" dirty="0"/>
          </a:p>
          <a:p>
            <a:pPr lvl="1"/>
            <a:endParaRPr lang="en-GB" sz="800" dirty="0"/>
          </a:p>
          <a:p>
            <a:r>
              <a:rPr lang="en-GB" b="1" dirty="0"/>
              <a:t>Based on the original concepts of object orientation:</a:t>
            </a:r>
          </a:p>
          <a:p>
            <a:pPr lvl="1">
              <a:buFont typeface="Arial" panose="020B0604020202020204" pitchFamily="34" charset="0"/>
              <a:buChar char="•"/>
            </a:pPr>
            <a:r>
              <a:rPr lang="en-GB" sz="1800" dirty="0"/>
              <a:t>Send/receive messages to/from an object.</a:t>
            </a:r>
          </a:p>
          <a:p>
            <a:pPr lvl="1">
              <a:buFont typeface="Arial" panose="020B0604020202020204" pitchFamily="34" charset="0"/>
              <a:buChar char="•"/>
            </a:pPr>
            <a:r>
              <a:rPr lang="en-GB" altLang="en-US" sz="1800" i="1" dirty="0"/>
              <a:t>Signature-based</a:t>
            </a:r>
            <a:r>
              <a:rPr lang="en-GB" altLang="en-US" sz="1800" dirty="0"/>
              <a:t> polymorphism.</a:t>
            </a:r>
          </a:p>
          <a:p>
            <a:pPr lvl="1"/>
            <a:endParaRPr lang="en-GB" dirty="0"/>
          </a:p>
        </p:txBody>
      </p:sp>
      <p:sp>
        <p:nvSpPr>
          <p:cNvPr id="5" name="TextBox 4"/>
          <p:cNvSpPr txBox="1"/>
          <p:nvPr/>
        </p:nvSpPr>
        <p:spPr>
          <a:xfrm>
            <a:off x="1072126" y="4463843"/>
            <a:ext cx="5979549" cy="584775"/>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latin typeface="Courier New" panose="02070309020205020404" pitchFamily="49" charset="0"/>
                <a:cs typeface="Courier New" panose="02070309020205020404" pitchFamily="49" charset="0"/>
              </a:rPr>
              <a:t>if </a:t>
            </a:r>
            <a:r>
              <a:rPr lang="en-GB" sz="1600" dirty="0" err="1">
                <a:latin typeface="Courier New" panose="02070309020205020404" pitchFamily="49" charset="0"/>
                <a:cs typeface="Courier New" panose="02070309020205020404" pitchFamily="49" charset="0"/>
              </a:rPr>
              <a:t>hasattr</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heavy_tank</a:t>
            </a:r>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__str__</a:t>
            </a:r>
            <a:r>
              <a:rPr lang="en-GB" sz="1600" b="1"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a:t>
            </a:r>
          </a:p>
          <a:p>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val</a:t>
            </a:r>
            <a:r>
              <a:rPr lang="en-GB" sz="1600" dirty="0">
                <a:latin typeface="Courier New" panose="02070309020205020404" pitchFamily="49" charset="0"/>
                <a:cs typeface="Courier New" panose="02070309020205020404" pitchFamily="49" charset="0"/>
              </a:rPr>
              <a:t> = str(</a:t>
            </a:r>
            <a:r>
              <a:rPr lang="en-GB" sz="1600" dirty="0" err="1">
                <a:latin typeface="Courier New" panose="02070309020205020404" pitchFamily="49" charset="0"/>
                <a:cs typeface="Courier New" panose="02070309020205020404" pitchFamily="49" charset="0"/>
              </a:rPr>
              <a:t>heavy_tank</a:t>
            </a:r>
            <a:r>
              <a:rPr lang="en-GB" sz="1600" dirty="0">
                <a:latin typeface="Courier New" panose="02070309020205020404" pitchFamily="49" charset="0"/>
                <a:cs typeface="Courier New" panose="02070309020205020404" pitchFamily="49" charset="0"/>
              </a:rPr>
              <a:t>)</a:t>
            </a:r>
          </a:p>
        </p:txBody>
      </p:sp>
      <p:sp>
        <p:nvSpPr>
          <p:cNvPr id="7" name="TextBox 6"/>
          <p:cNvSpPr txBox="1"/>
          <p:nvPr/>
        </p:nvSpPr>
        <p:spPr>
          <a:xfrm>
            <a:off x="9123926" y="2921168"/>
            <a:ext cx="2814074" cy="923330"/>
          </a:xfrm>
          <a:prstGeom prst="rect">
            <a:avLst/>
          </a:prstGeom>
          <a:noFill/>
        </p:spPr>
        <p:txBody>
          <a:bodyPr wrap="square" rtlCol="0">
            <a:spAutoFit/>
          </a:bodyPr>
          <a:lstStyle/>
          <a:p>
            <a:r>
              <a:rPr lang="en-GB" dirty="0">
                <a:solidFill>
                  <a:srgbClr val="002060"/>
                </a:solidFill>
              </a:rPr>
              <a:t>"</a:t>
            </a:r>
            <a:r>
              <a:rPr lang="en-GB" i="1" dirty="0">
                <a:solidFill>
                  <a:srgbClr val="002060"/>
                </a:solidFill>
              </a:rPr>
              <a:t>If it walks like a duck, swims like a duck, and quacks like a duck …</a:t>
            </a:r>
            <a:r>
              <a:rPr lang="en-GB" dirty="0">
                <a:solidFill>
                  <a:srgbClr val="002060"/>
                </a:solidFill>
              </a:rPr>
              <a:t>"</a:t>
            </a:r>
            <a:endParaRPr lang="en-GB" dirty="0">
              <a:solidFill>
                <a:srgbClr val="002060"/>
              </a:solidFill>
              <a:latin typeface="Arial" pitchFamily="34" charset="0"/>
              <a:cs typeface="Arial" pitchFamily="34" charset="0"/>
            </a:endParaRPr>
          </a:p>
        </p:txBody>
      </p:sp>
      <p:sp>
        <p:nvSpPr>
          <p:cNvPr id="8" name="TextBox 7"/>
          <p:cNvSpPr txBox="1"/>
          <p:nvPr/>
        </p:nvSpPr>
        <p:spPr>
          <a:xfrm>
            <a:off x="2433566" y="2026687"/>
            <a:ext cx="3032267" cy="338554"/>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defRPr/>
            </a:pPr>
            <a:r>
              <a:rPr lang="en-GB" sz="1600" dirty="0" err="1">
                <a:latin typeface="Courier New" panose="02070309020205020404" pitchFamily="49" charset="0"/>
                <a:cs typeface="Courier New" panose="02070309020205020404" pitchFamily="49" charset="0"/>
              </a:rPr>
              <a:t>hasattr</a:t>
            </a:r>
            <a:r>
              <a:rPr lang="en-GB" sz="1600" dirty="0">
                <a:latin typeface="Courier New" panose="02070309020205020404" pitchFamily="49" charset="0"/>
                <a:cs typeface="Courier New" panose="02070309020205020404" pitchFamily="49" charset="0"/>
              </a:rPr>
              <a:t>(</a:t>
            </a:r>
            <a:r>
              <a:rPr lang="en-GB" sz="1600" i="1" dirty="0">
                <a:latin typeface="Courier New" panose="02070309020205020404" pitchFamily="49" charset="0"/>
                <a:cs typeface="Courier New" panose="02070309020205020404" pitchFamily="49" charset="0"/>
              </a:rPr>
              <a:t>object</a:t>
            </a:r>
            <a:r>
              <a:rPr lang="en-GB" sz="1600" dirty="0">
                <a:latin typeface="Courier New" panose="02070309020205020404" pitchFamily="49" charset="0"/>
                <a:cs typeface="Courier New" panose="02070309020205020404" pitchFamily="49" charset="0"/>
              </a:rPr>
              <a:t>, </a:t>
            </a:r>
            <a:r>
              <a:rPr lang="en-GB" sz="1600" i="1" dirty="0">
                <a:latin typeface="Courier New" panose="02070309020205020404" pitchFamily="49" charset="0"/>
                <a:cs typeface="Courier New" panose="02070309020205020404" pitchFamily="49" charset="0"/>
              </a:rPr>
              <a:t>name</a:t>
            </a:r>
            <a:r>
              <a:rPr lang="en-GB" sz="1600" dirty="0">
                <a:latin typeface="Courier New" panose="02070309020205020404" pitchFamily="49" charset="0"/>
                <a:cs typeface="Courier New" panose="02070309020205020404" pitchFamily="49" charset="0"/>
              </a:rPr>
              <a:t>) </a:t>
            </a:r>
          </a:p>
        </p:txBody>
      </p:sp>
      <p:pic>
        <p:nvPicPr>
          <p:cNvPr id="11" name="Picture 10" descr="A cartoon duck wearing a hat and typing on a keyboard&#10;&#10;Description automatically generated">
            <a:extLst>
              <a:ext uri="{FF2B5EF4-FFF2-40B4-BE49-F238E27FC236}">
                <a16:creationId xmlns:a16="http://schemas.microsoft.com/office/drawing/2014/main" id="{4B27861C-9447-62A9-B44D-6F446F41CEE8}"/>
              </a:ext>
            </a:extLst>
          </p:cNvPr>
          <p:cNvPicPr>
            <a:picLocks noChangeAspect="1"/>
          </p:cNvPicPr>
          <p:nvPr/>
        </p:nvPicPr>
        <p:blipFill>
          <a:blip r:embed="rId3"/>
          <a:stretch>
            <a:fillRect/>
          </a:stretch>
        </p:blipFill>
        <p:spPr>
          <a:xfrm>
            <a:off x="9571979" y="4038193"/>
            <a:ext cx="2447055" cy="2351667"/>
          </a:xfrm>
          <a:prstGeom prst="rect">
            <a:avLst/>
          </a:prstGeom>
        </p:spPr>
      </p:pic>
      <p:sp>
        <p:nvSpPr>
          <p:cNvPr id="13" name="Text Box 8">
            <a:extLst>
              <a:ext uri="{FF2B5EF4-FFF2-40B4-BE49-F238E27FC236}">
                <a16:creationId xmlns:a16="http://schemas.microsoft.com/office/drawing/2014/main" id="{86039E32-DC8C-0D64-4E48-2BA7873F971C}"/>
              </a:ext>
            </a:extLst>
          </p:cNvPr>
          <p:cNvSpPr txBox="1">
            <a:spLocks noChangeArrowheads="1"/>
          </p:cNvSpPr>
          <p:nvPr/>
        </p:nvSpPr>
        <p:spPr bwMode="auto">
          <a:xfrm>
            <a:off x="1072126" y="2837962"/>
            <a:ext cx="7706114" cy="880241"/>
          </a:xfrm>
          <a:prstGeom prst="rect">
            <a:avLst/>
          </a:prstGeom>
          <a:solidFill>
            <a:schemeClr val="tx2">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600" b="1" dirty="0">
                <a:latin typeface="Courier New" panose="02070309020205020404" pitchFamily="49" charset="0"/>
              </a:rPr>
              <a:t>class</a:t>
            </a:r>
            <a:r>
              <a:rPr lang="en-GB" sz="1600" dirty="0">
                <a:latin typeface="Courier New" panose="02070309020205020404" pitchFamily="49" charset="0"/>
              </a:rPr>
              <a:t> Tank: </a:t>
            </a:r>
          </a:p>
          <a:p>
            <a:pPr>
              <a:spcBef>
                <a:spcPct val="10000"/>
              </a:spcBef>
            </a:pPr>
            <a:r>
              <a:rPr lang="en-GB" sz="1600" dirty="0">
                <a:latin typeface="Courier New" panose="02070309020205020404" pitchFamily="49" charset="0"/>
              </a:rPr>
              <a:t>    def __str__(self): </a:t>
            </a:r>
          </a:p>
          <a:p>
            <a:pPr>
              <a:spcBef>
                <a:spcPct val="10000"/>
              </a:spcBef>
            </a:pPr>
            <a:r>
              <a:rPr lang="en-GB" sz="1600" dirty="0">
                <a:latin typeface="Courier New" panose="02070309020205020404" pitchFamily="49" charset="0"/>
              </a:rPr>
              <a:t>        return </a:t>
            </a:r>
            <a:r>
              <a:rPr lang="en-GB" sz="1600" dirty="0" err="1">
                <a:latin typeface="Courier New" panose="02070309020205020404" pitchFamily="49" charset="0"/>
              </a:rPr>
              <a:t>f</a:t>
            </a:r>
            <a:r>
              <a:rPr lang="en-GB" sz="1600" b="1" dirty="0" err="1">
                <a:latin typeface="Courier New" panose="02070309020205020404" pitchFamily="49" charset="0"/>
              </a:rPr>
              <a:t>"</a:t>
            </a:r>
            <a:r>
              <a:rPr lang="en-GB" sz="1600" dirty="0" err="1">
                <a:latin typeface="Courier New" panose="02070309020205020404" pitchFamily="49" charset="0"/>
              </a:rPr>
              <a:t>Country</a:t>
            </a:r>
            <a:r>
              <a:rPr lang="en-GB" sz="1600" dirty="0">
                <a:latin typeface="Courier New" panose="02070309020205020404" pitchFamily="49" charset="0"/>
              </a:rPr>
              <a:t>: {</a:t>
            </a:r>
            <a:r>
              <a:rPr lang="en-GB" sz="1600" dirty="0" err="1">
                <a:latin typeface="Courier New" panose="02070309020205020404" pitchFamily="49" charset="0"/>
              </a:rPr>
              <a:t>self.country</a:t>
            </a:r>
            <a:r>
              <a:rPr lang="en-GB" sz="1600" dirty="0">
                <a:latin typeface="Courier New" panose="02070309020205020404" pitchFamily="49" charset="0"/>
              </a:rPr>
              <a:t>}, Model={</a:t>
            </a:r>
            <a:r>
              <a:rPr lang="en-GB" sz="1600" dirty="0" err="1">
                <a:latin typeface="Courier New" panose="02070309020205020404" pitchFamily="49" charset="0"/>
              </a:rPr>
              <a:t>self.model</a:t>
            </a:r>
            <a:r>
              <a:rPr lang="en-GB" sz="1600" dirty="0">
                <a:latin typeface="Courier New" panose="02070309020205020404" pitchFamily="49" charset="0"/>
              </a:rPr>
              <a:t>}</a:t>
            </a:r>
            <a:r>
              <a:rPr lang="en-GB" sz="1600" b="1" dirty="0">
                <a:latin typeface="Courier New" panose="02070309020205020404" pitchFamily="49" charset="0"/>
              </a:rPr>
              <a:t>"</a:t>
            </a:r>
            <a:endParaRPr lang="en-GB" sz="1600" dirty="0">
              <a:latin typeface="Courier New" panose="02070309020205020404" pitchFamily="49" charset="0"/>
            </a:endParaRPr>
          </a:p>
        </p:txBody>
      </p:sp>
    </p:spTree>
    <p:extLst>
      <p:ext uri="{BB962C8B-B14F-4D97-AF65-F5344CB8AC3E}">
        <p14:creationId xmlns:p14="http://schemas.microsoft.com/office/powerpoint/2010/main" val="3887939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57191" y="322028"/>
            <a:ext cx="11517818" cy="805001"/>
          </a:xfrm>
        </p:spPr>
        <p:txBody>
          <a:bodyPr/>
          <a:lstStyle/>
          <a:p>
            <a:pPr eaLnBrk="1" hangingPunct="1"/>
            <a:r>
              <a:rPr lang="en-GB" dirty="0"/>
              <a:t>Defining methods</a:t>
            </a:r>
          </a:p>
        </p:txBody>
      </p:sp>
      <p:sp>
        <p:nvSpPr>
          <p:cNvPr id="10243" name="Rectangle 3"/>
          <p:cNvSpPr>
            <a:spLocks noGrp="1" noChangeArrowheads="1"/>
          </p:cNvSpPr>
          <p:nvPr>
            <p:ph idx="1"/>
          </p:nvPr>
        </p:nvSpPr>
        <p:spPr>
          <a:xfrm>
            <a:off x="341272" y="1127029"/>
            <a:ext cx="11516239" cy="5317770"/>
          </a:xfrm>
        </p:spPr>
        <p:txBody>
          <a:bodyPr>
            <a:normAutofit/>
          </a:bodyPr>
          <a:lstStyle/>
          <a:p>
            <a:pPr>
              <a:spcBef>
                <a:spcPts val="600"/>
              </a:spcBef>
            </a:pPr>
            <a:r>
              <a:rPr lang="en-GB" b="1" dirty="0"/>
              <a:t>Methods are functions defined within a class.</a:t>
            </a:r>
          </a:p>
          <a:p>
            <a:pPr>
              <a:spcBef>
                <a:spcPts val="600"/>
              </a:spcBef>
            </a:pPr>
            <a:r>
              <a:rPr lang="en-GB" b="1" dirty="0"/>
              <a:t>Conventions with underscores – reminder</a:t>
            </a:r>
          </a:p>
          <a:p>
            <a:pPr marL="441325" lvl="1" indent="-258763">
              <a:spcBef>
                <a:spcPts val="600"/>
              </a:spcBef>
              <a:buFont typeface="Arial" panose="020B0604020202020204" pitchFamily="34" charset="0"/>
              <a:buChar char="•"/>
            </a:pPr>
            <a:r>
              <a:rPr lang="en-GB" sz="1800" dirty="0"/>
              <a:t>Names beginning with one underscore are private to a </a:t>
            </a:r>
            <a:r>
              <a:rPr lang="en-GB" sz="1800" i="1" dirty="0"/>
              <a:t>module/class.</a:t>
            </a:r>
          </a:p>
          <a:p>
            <a:pPr marL="441325" lvl="1" indent="-258763">
              <a:spcBef>
                <a:spcPts val="600"/>
              </a:spcBef>
              <a:buFont typeface="Arial" panose="020B0604020202020204" pitchFamily="34" charset="0"/>
              <a:buChar char="•"/>
            </a:pPr>
            <a:r>
              <a:rPr lang="en-GB" sz="1800" dirty="0"/>
              <a:t>Names beginning with two underscores are private and mangled.</a:t>
            </a:r>
            <a:endParaRPr lang="en-GB" sz="1800" i="1" dirty="0"/>
          </a:p>
          <a:p>
            <a:pPr marL="441325" lvl="1" indent="-258763">
              <a:spcBef>
                <a:spcPts val="600"/>
              </a:spcBef>
              <a:buFont typeface="Arial" panose="020B0604020202020204" pitchFamily="34" charset="0"/>
              <a:buChar char="•"/>
            </a:pPr>
            <a:r>
              <a:rPr lang="en-GB" sz="1800" dirty="0"/>
              <a:t>Names surrounded by two underscores have a special meaning.</a:t>
            </a:r>
          </a:p>
          <a:p>
            <a:pPr marL="441325" lvl="1" indent="-258763">
              <a:spcBef>
                <a:spcPts val="600"/>
              </a:spcBef>
              <a:buFont typeface="Arial" panose="020B0604020202020204" pitchFamily="34" charset="0"/>
              <a:buChar char="•"/>
            </a:pPr>
            <a:r>
              <a:rPr lang="en-GB" sz="1800" dirty="0"/>
              <a:t>Note: these do not guarantee privacy!</a:t>
            </a:r>
          </a:p>
          <a:p>
            <a:pPr>
              <a:spcBef>
                <a:spcPts val="600"/>
              </a:spcBef>
            </a:pPr>
            <a:r>
              <a:rPr lang="en-GB" b="1" dirty="0"/>
              <a:t>Object methods</a:t>
            </a:r>
          </a:p>
          <a:p>
            <a:pPr marL="441325" lvl="1" indent="-258763">
              <a:spcBef>
                <a:spcPts val="600"/>
              </a:spcBef>
              <a:buFont typeface="Arial" panose="020B0604020202020204" pitchFamily="34" charset="0"/>
              <a:buChar char="•"/>
            </a:pPr>
            <a:r>
              <a:rPr lang="en-GB" sz="1800" dirty="0"/>
              <a:t>First argument passed to a method is the object.</a:t>
            </a:r>
          </a:p>
          <a:p>
            <a:pPr marL="806450" marR="0" lvl="1" indent="-277813"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a:pPr>
            <a:r>
              <a:rPr lang="en-GB" sz="1600" dirty="0"/>
              <a:t>Usually called </a:t>
            </a:r>
            <a:r>
              <a:rPr lang="en-GB" sz="1600" i="1" dirty="0"/>
              <a:t>'self</a:t>
            </a:r>
            <a:r>
              <a:rPr lang="en-GB" sz="1600" dirty="0"/>
              <a:t>' but can be anything.</a:t>
            </a:r>
          </a:p>
          <a:p>
            <a:pPr>
              <a:spcBef>
                <a:spcPts val="600"/>
              </a:spcBef>
            </a:pPr>
            <a:r>
              <a:rPr lang="en-GB" b="1" dirty="0"/>
              <a:t>Class methods and attributes</a:t>
            </a:r>
          </a:p>
          <a:p>
            <a:pPr marL="441325" lvl="1" indent="-258763">
              <a:spcBef>
                <a:spcPts val="600"/>
              </a:spcBef>
              <a:buFont typeface="Arial" panose="020B0604020202020204" pitchFamily="34" charset="0"/>
              <a:buChar char="•"/>
            </a:pPr>
            <a:r>
              <a:rPr lang="en-GB" sz="1800" dirty="0"/>
              <a:t>Defined within the class with ‘</a:t>
            </a:r>
            <a:r>
              <a:rPr lang="en-GB" sz="1800" i="1" dirty="0" err="1"/>
              <a:t>cls</a:t>
            </a:r>
            <a:r>
              <a:rPr lang="en-GB" sz="1800" dirty="0"/>
              <a:t>’ as the first argument.</a:t>
            </a:r>
          </a:p>
          <a:p>
            <a:pPr marL="441325" lvl="1" indent="-258763">
              <a:spcBef>
                <a:spcPts val="600"/>
              </a:spcBef>
              <a:buFont typeface="Arial" panose="020B0604020202020204" pitchFamily="34" charset="0"/>
              <a:buChar char="•"/>
            </a:pPr>
            <a:r>
              <a:rPr lang="en-GB" sz="1800" dirty="0"/>
              <a:t>Can be called on a class or object.</a:t>
            </a:r>
          </a:p>
        </p:txBody>
      </p:sp>
    </p:spTree>
    <p:extLst>
      <p:ext uri="{BB962C8B-B14F-4D97-AF65-F5344CB8AC3E}">
        <p14:creationId xmlns:p14="http://schemas.microsoft.com/office/powerpoint/2010/main" val="326489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048631" y="333458"/>
            <a:ext cx="11517818" cy="805001"/>
          </a:xfrm>
        </p:spPr>
        <p:txBody>
          <a:bodyPr/>
          <a:lstStyle/>
          <a:p>
            <a:pPr eaLnBrk="1" hangingPunct="1"/>
            <a:r>
              <a:rPr lang="en-GB" dirty="0"/>
              <a:t>Constructing an object</a:t>
            </a:r>
          </a:p>
        </p:txBody>
      </p:sp>
      <p:sp>
        <p:nvSpPr>
          <p:cNvPr id="11267" name="Rectangle 3"/>
          <p:cNvSpPr>
            <a:spLocks noGrp="1" noChangeArrowheads="1"/>
          </p:cNvSpPr>
          <p:nvPr>
            <p:ph idx="1"/>
          </p:nvPr>
        </p:nvSpPr>
        <p:spPr>
          <a:xfrm>
            <a:off x="341272" y="1192264"/>
            <a:ext cx="11516239" cy="5414275"/>
          </a:xfrm>
        </p:spPr>
        <p:txBody>
          <a:bodyPr>
            <a:normAutofit fontScale="92500" lnSpcReduction="10000"/>
          </a:bodyPr>
          <a:lstStyle/>
          <a:p>
            <a:pPr>
              <a:spcBef>
                <a:spcPts val="600"/>
              </a:spcBef>
            </a:pPr>
            <a:r>
              <a:rPr lang="en-GB" b="1" dirty="0"/>
              <a:t>Python has two alternative methods to construct an object:</a:t>
            </a:r>
          </a:p>
          <a:p>
            <a:pPr marL="88900" lvl="1" indent="0">
              <a:spcBef>
                <a:spcPts val="600"/>
              </a:spcBef>
              <a:buNone/>
            </a:pPr>
            <a:r>
              <a:rPr lang="en-GB" b="1" dirty="0"/>
              <a:t>__new__ </a:t>
            </a:r>
          </a:p>
          <a:p>
            <a:pPr marL="468312" lvl="2" indent="-285750">
              <a:spcBef>
                <a:spcPts val="600"/>
              </a:spcBef>
              <a:buFont typeface="Arial" panose="020B0604020202020204" pitchFamily="34" charset="0"/>
              <a:buChar char="•"/>
            </a:pPr>
            <a:r>
              <a:rPr lang="en-GB" sz="1800" dirty="0"/>
              <a:t>Called when an object is created.</a:t>
            </a:r>
          </a:p>
          <a:p>
            <a:pPr marL="468312" lvl="2" indent="-285750">
              <a:spcBef>
                <a:spcPts val="600"/>
              </a:spcBef>
              <a:buFont typeface="Arial" panose="020B0604020202020204" pitchFamily="34" charset="0"/>
              <a:buChar char="•"/>
            </a:pPr>
            <a:r>
              <a:rPr lang="en-GB" sz="1800" dirty="0"/>
              <a:t>First parameter is the class name.</a:t>
            </a:r>
          </a:p>
          <a:p>
            <a:pPr marL="468312" lvl="2" indent="-285750">
              <a:spcBef>
                <a:spcPts val="600"/>
              </a:spcBef>
              <a:buFont typeface="Arial" panose="020B0604020202020204" pitchFamily="34" charset="0"/>
              <a:buChar char="•"/>
            </a:pPr>
            <a:r>
              <a:rPr lang="en-GB" sz="1800" dirty="0"/>
              <a:t>Return the constructed object.</a:t>
            </a:r>
          </a:p>
          <a:p>
            <a:pPr marL="88900" lvl="1" indent="0">
              <a:spcBef>
                <a:spcPts val="600"/>
              </a:spcBef>
              <a:buNone/>
            </a:pPr>
            <a:r>
              <a:rPr lang="en-GB" b="1" dirty="0"/>
              <a:t>__</a:t>
            </a:r>
            <a:r>
              <a:rPr lang="en-GB" b="1" dirty="0" err="1"/>
              <a:t>init</a:t>
            </a:r>
            <a:r>
              <a:rPr lang="en-GB" b="1" dirty="0"/>
              <a:t>__</a:t>
            </a:r>
          </a:p>
          <a:p>
            <a:pPr marL="441325" lvl="2" indent="-258763">
              <a:spcBef>
                <a:spcPts val="600"/>
              </a:spcBef>
              <a:buFont typeface="Arial" panose="020B0604020202020204" pitchFamily="34" charset="0"/>
              <a:buChar char="•"/>
            </a:pPr>
            <a:r>
              <a:rPr lang="en-GB" sz="1800" dirty="0"/>
              <a:t> Called when an object is initialised.</a:t>
            </a:r>
          </a:p>
          <a:p>
            <a:pPr marL="441325" lvl="2" indent="-258763">
              <a:spcBef>
                <a:spcPts val="600"/>
              </a:spcBef>
              <a:buFont typeface="Arial" panose="020B0604020202020204" pitchFamily="34" charset="0"/>
              <a:buChar char="•"/>
            </a:pPr>
            <a:r>
              <a:rPr lang="en-GB" sz="1800" dirty="0"/>
              <a:t> First parameter is the object.</a:t>
            </a:r>
          </a:p>
          <a:p>
            <a:pPr marL="441325" lvl="2" indent="-258763">
              <a:spcBef>
                <a:spcPts val="600"/>
              </a:spcBef>
              <a:buFont typeface="Arial" panose="020B0604020202020204" pitchFamily="34" charset="0"/>
              <a:buChar char="•"/>
            </a:pPr>
            <a:r>
              <a:rPr lang="en-GB" sz="1800" dirty="0"/>
              <a:t> An implicit return of the current object.</a:t>
            </a:r>
          </a:p>
          <a:p>
            <a:pPr lvl="1">
              <a:spcBef>
                <a:spcPts val="600"/>
              </a:spcBef>
              <a:buFont typeface="Arial" panose="020B0604020202020204" pitchFamily="34" charset="0"/>
              <a:buChar char="•"/>
            </a:pPr>
            <a:r>
              <a:rPr lang="en-GB" dirty="0"/>
              <a:t>__new__ is called in preference.</a:t>
            </a:r>
          </a:p>
          <a:p>
            <a:pPr>
              <a:spcBef>
                <a:spcPts val="600"/>
              </a:spcBef>
            </a:pPr>
            <a:r>
              <a:rPr lang="en-GB" b="1" dirty="0"/>
              <a:t>Which to use?</a:t>
            </a:r>
          </a:p>
          <a:p>
            <a:pPr marL="441325" lvl="1" indent="-258763">
              <a:spcBef>
                <a:spcPts val="600"/>
              </a:spcBef>
              <a:buFont typeface="Arial" panose="020B0604020202020204" pitchFamily="34" charset="0"/>
              <a:buChar char="•"/>
            </a:pPr>
            <a:r>
              <a:rPr lang="en-GB" sz="1800" dirty="0"/>
              <a:t>Use __new__ only if constructing an object of a different class.</a:t>
            </a:r>
          </a:p>
          <a:p>
            <a:pPr marL="441325" lvl="1" indent="-258763">
              <a:spcBef>
                <a:spcPts val="600"/>
              </a:spcBef>
              <a:buFont typeface="Arial" panose="020B0604020202020204" pitchFamily="34" charset="0"/>
              <a:buChar char="•"/>
            </a:pPr>
            <a:r>
              <a:rPr lang="en-GB" sz="1800" dirty="0"/>
              <a:t>In most cases, use </a:t>
            </a:r>
            <a:r>
              <a:rPr lang="en-GB" sz="1800" dirty="0">
                <a:latin typeface="Courier New" panose="02070309020205020404" pitchFamily="49" charset="0"/>
              </a:rPr>
              <a:t>__</a:t>
            </a:r>
            <a:r>
              <a:rPr lang="en-GB" sz="1800" dirty="0" err="1">
                <a:latin typeface="Courier New" panose="02070309020205020404" pitchFamily="49" charset="0"/>
              </a:rPr>
              <a:t>init</a:t>
            </a:r>
            <a:r>
              <a:rPr lang="en-GB" sz="1800" dirty="0">
                <a:latin typeface="Courier New" panose="02070309020205020404" pitchFamily="49" charset="0"/>
              </a:rPr>
              <a:t>__</a:t>
            </a:r>
          </a:p>
        </p:txBody>
      </p:sp>
      <p:sp>
        <p:nvSpPr>
          <p:cNvPr id="11268" name="Text Box 4"/>
          <p:cNvSpPr txBox="1">
            <a:spLocks noChangeArrowheads="1"/>
          </p:cNvSpPr>
          <p:nvPr/>
        </p:nvSpPr>
        <p:spPr bwMode="auto">
          <a:xfrm>
            <a:off x="7654925" y="3230564"/>
            <a:ext cx="1841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a:p>
        </p:txBody>
      </p:sp>
      <p:pic>
        <p:nvPicPr>
          <p:cNvPr id="5" name="Picture 4" descr="A box with a green sign on it&#10;&#10;Description automatically generated">
            <a:extLst>
              <a:ext uri="{FF2B5EF4-FFF2-40B4-BE49-F238E27FC236}">
                <a16:creationId xmlns:a16="http://schemas.microsoft.com/office/drawing/2014/main" id="{116D68E2-98BE-ECB5-6ACE-C111ABF4323A}"/>
              </a:ext>
            </a:extLst>
          </p:cNvPr>
          <p:cNvPicPr>
            <a:picLocks noChangeAspect="1"/>
          </p:cNvPicPr>
          <p:nvPr/>
        </p:nvPicPr>
        <p:blipFill>
          <a:blip r:embed="rId3"/>
          <a:stretch>
            <a:fillRect/>
          </a:stretch>
        </p:blipFill>
        <p:spPr>
          <a:xfrm>
            <a:off x="8552128" y="1813113"/>
            <a:ext cx="2592329" cy="3323851"/>
          </a:xfrm>
          <a:prstGeom prst="rect">
            <a:avLst/>
          </a:prstGeom>
        </p:spPr>
      </p:pic>
    </p:spTree>
    <p:extLst>
      <p:ext uri="{BB962C8B-B14F-4D97-AF65-F5344CB8AC3E}">
        <p14:creationId xmlns:p14="http://schemas.microsoft.com/office/powerpoint/2010/main" val="260758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91481" y="289920"/>
            <a:ext cx="11517818" cy="805001"/>
          </a:xfrm>
        </p:spPr>
        <p:txBody>
          <a:bodyPr/>
          <a:lstStyle/>
          <a:p>
            <a:pPr eaLnBrk="1" hangingPunct="1"/>
            <a:r>
              <a:rPr lang="en-GB" dirty="0"/>
              <a:t>Special methods</a:t>
            </a:r>
          </a:p>
        </p:txBody>
      </p:sp>
      <p:sp>
        <p:nvSpPr>
          <p:cNvPr id="12291" name="Rectangle 3"/>
          <p:cNvSpPr>
            <a:spLocks noGrp="1" noChangeArrowheads="1"/>
          </p:cNvSpPr>
          <p:nvPr>
            <p:ph idx="1"/>
          </p:nvPr>
        </p:nvSpPr>
        <p:spPr>
          <a:xfrm>
            <a:off x="341272" y="1368256"/>
            <a:ext cx="11516239" cy="3592364"/>
          </a:xfrm>
        </p:spPr>
        <p:txBody>
          <a:bodyPr/>
          <a:lstStyle/>
          <a:p>
            <a:r>
              <a:rPr lang="en-GB" b="1" dirty="0"/>
              <a:t>A mechanism for operator and special function overloading.</a:t>
            </a:r>
          </a:p>
          <a:p>
            <a:pPr marL="441325" lvl="1" indent="-258763">
              <a:buFont typeface="Arial" panose="020B0604020202020204" pitchFamily="34" charset="0"/>
              <a:buChar char="•"/>
            </a:pPr>
            <a:r>
              <a:rPr lang="en-GB" dirty="0"/>
              <a:t>Assists with duck-typing.</a:t>
            </a:r>
          </a:p>
          <a:p>
            <a:r>
              <a:rPr lang="en-GB" b="1" dirty="0"/>
              <a:t>Method names start and end with two underscores:</a:t>
            </a:r>
          </a:p>
        </p:txBody>
      </p:sp>
      <p:sp>
        <p:nvSpPr>
          <p:cNvPr id="12292" name="Text Box 4"/>
          <p:cNvSpPr txBox="1">
            <a:spLocks noChangeArrowheads="1"/>
          </p:cNvSpPr>
          <p:nvPr/>
        </p:nvSpPr>
        <p:spPr bwMode="auto">
          <a:xfrm>
            <a:off x="696390" y="2553271"/>
            <a:ext cx="7610097" cy="2308324"/>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defTabSz="525463">
              <a:defRPr sz="1000">
                <a:solidFill>
                  <a:schemeClr val="tx1"/>
                </a:solidFill>
                <a:latin typeface="Arial" charset="0"/>
              </a:defRPr>
            </a:lvl1pPr>
            <a:lvl2pPr marL="742950" indent="-285750" defTabSz="525463">
              <a:defRPr sz="1000">
                <a:solidFill>
                  <a:schemeClr val="tx1"/>
                </a:solidFill>
                <a:latin typeface="Arial" charset="0"/>
              </a:defRPr>
            </a:lvl2pPr>
            <a:lvl3pPr marL="1143000" indent="-228600" defTabSz="525463">
              <a:defRPr sz="1000">
                <a:solidFill>
                  <a:schemeClr val="tx1"/>
                </a:solidFill>
                <a:latin typeface="Arial" charset="0"/>
              </a:defRPr>
            </a:lvl3pPr>
            <a:lvl4pPr marL="1600200" indent="-228600" defTabSz="525463">
              <a:defRPr sz="1000">
                <a:solidFill>
                  <a:schemeClr val="tx1"/>
                </a:solidFill>
                <a:latin typeface="Arial" charset="0"/>
              </a:defRPr>
            </a:lvl4pPr>
            <a:lvl5pPr marL="2057400" indent="-228600" defTabSz="525463">
              <a:defRPr sz="1000">
                <a:solidFill>
                  <a:schemeClr val="tx1"/>
                </a:solidFill>
                <a:latin typeface="Arial" charset="0"/>
              </a:defRPr>
            </a:lvl5pPr>
            <a:lvl6pPr marL="2514600" indent="-228600" defTabSz="525463" eaLnBrk="0" fontAlgn="base" hangingPunct="0">
              <a:spcBef>
                <a:spcPct val="50000"/>
              </a:spcBef>
              <a:spcAft>
                <a:spcPct val="0"/>
              </a:spcAft>
              <a:defRPr sz="1000">
                <a:solidFill>
                  <a:schemeClr val="tx1"/>
                </a:solidFill>
                <a:latin typeface="Arial" charset="0"/>
              </a:defRPr>
            </a:lvl6pPr>
            <a:lvl7pPr marL="2971800" indent="-228600" defTabSz="525463" eaLnBrk="0" fontAlgn="base" hangingPunct="0">
              <a:spcBef>
                <a:spcPct val="50000"/>
              </a:spcBef>
              <a:spcAft>
                <a:spcPct val="0"/>
              </a:spcAft>
              <a:defRPr sz="1000">
                <a:solidFill>
                  <a:schemeClr val="tx1"/>
                </a:solidFill>
                <a:latin typeface="Arial" charset="0"/>
              </a:defRPr>
            </a:lvl7pPr>
            <a:lvl8pPr marL="3429000" indent="-228600" defTabSz="525463" eaLnBrk="0" fontAlgn="base" hangingPunct="0">
              <a:spcBef>
                <a:spcPct val="50000"/>
              </a:spcBef>
              <a:spcAft>
                <a:spcPct val="0"/>
              </a:spcAft>
              <a:defRPr sz="1000">
                <a:solidFill>
                  <a:schemeClr val="tx1"/>
                </a:solidFill>
                <a:latin typeface="Arial" charset="0"/>
              </a:defRPr>
            </a:lvl8pPr>
            <a:lvl9pPr marL="3886200" indent="-228600" defTabSz="525463" eaLnBrk="0" fontAlgn="base" hangingPunct="0">
              <a:spcBef>
                <a:spcPct val="50000"/>
              </a:spcBef>
              <a:spcAft>
                <a:spcPct val="0"/>
              </a:spcAft>
              <a:defRPr sz="1000">
                <a:solidFill>
                  <a:schemeClr val="tx1"/>
                </a:solidFill>
                <a:latin typeface="Arial" charset="0"/>
              </a:defRPr>
            </a:lvl9pPr>
          </a:lstStyle>
          <a:p>
            <a:r>
              <a:rPr lang="en-GB" sz="1600" dirty="0">
                <a:latin typeface="Courier New" panose="02070309020205020404" pitchFamily="49" charset="0"/>
              </a:rPr>
              <a:t>__bool__(self)</a:t>
            </a:r>
            <a:r>
              <a:rPr lang="en-GB" sz="1600" dirty="0"/>
              <a:t>			</a:t>
            </a:r>
            <a:r>
              <a:rPr lang="en-GB" sz="1600" dirty="0">
                <a:latin typeface="+mn-lt"/>
              </a:rPr>
              <a:t>Return True or False</a:t>
            </a:r>
          </a:p>
          <a:p>
            <a:r>
              <a:rPr lang="en-GB" sz="1600" dirty="0">
                <a:latin typeface="Courier New" panose="02070309020205020404" pitchFamily="49" charset="0"/>
              </a:rPr>
              <a:t>__del__(self)</a:t>
            </a:r>
            <a:r>
              <a:rPr lang="en-GB" sz="1600" dirty="0"/>
              <a:t>			</a:t>
            </a:r>
            <a:r>
              <a:rPr lang="en-GB" sz="1600" dirty="0">
                <a:latin typeface="+mn-lt"/>
              </a:rPr>
              <a:t>Called when an object is destroyed</a:t>
            </a:r>
          </a:p>
          <a:p>
            <a:r>
              <a:rPr lang="en-GB" sz="1600" dirty="0">
                <a:latin typeface="Courier New" panose="02070309020205020404" pitchFamily="49" charset="0"/>
              </a:rPr>
              <a:t>__format__(self, </a:t>
            </a:r>
            <a:r>
              <a:rPr lang="en-GB" sz="1600" i="1" dirty="0"/>
              <a:t>spec</a:t>
            </a:r>
            <a:r>
              <a:rPr lang="en-GB" sz="1600" dirty="0">
                <a:latin typeface="Courier New" panose="02070309020205020404" pitchFamily="49" charset="0"/>
              </a:rPr>
              <a:t>)</a:t>
            </a:r>
            <a:r>
              <a:rPr lang="en-GB" sz="1600" dirty="0"/>
              <a:t>	</a:t>
            </a:r>
            <a:r>
              <a:rPr lang="en-GB" sz="1600" dirty="0" err="1">
                <a:latin typeface="Courier New" panose="02070309020205020404" pitchFamily="49" charset="0"/>
              </a:rPr>
              <a:t>str.format</a:t>
            </a:r>
            <a:r>
              <a:rPr lang="en-GB" sz="1600" dirty="0"/>
              <a:t> </a:t>
            </a:r>
            <a:r>
              <a:rPr lang="en-GB" sz="1600" dirty="0">
                <a:latin typeface="+mn-lt"/>
              </a:rPr>
              <a:t>support</a:t>
            </a:r>
          </a:p>
          <a:p>
            <a:r>
              <a:rPr lang="en-GB" sz="1600" dirty="0">
                <a:latin typeface="Courier New" panose="02070309020205020404" pitchFamily="49" charset="0"/>
              </a:rPr>
              <a:t>__hash__(self)</a:t>
            </a:r>
            <a:r>
              <a:rPr lang="en-GB" sz="1600" dirty="0"/>
              <a:t>			</a:t>
            </a:r>
            <a:r>
              <a:rPr lang="en-GB" sz="1600" dirty="0">
                <a:latin typeface="+mn-lt"/>
              </a:rPr>
              <a:t>Return a suitable key for dictionary or set</a:t>
            </a:r>
          </a:p>
          <a:p>
            <a:r>
              <a:rPr lang="en-GB" sz="1600" dirty="0">
                <a:latin typeface="Courier New" panose="02070309020205020404" pitchFamily="49" charset="0"/>
              </a:rPr>
              <a:t>__</a:t>
            </a:r>
            <a:r>
              <a:rPr lang="en-GB" sz="1600" dirty="0" err="1">
                <a:latin typeface="Courier New" panose="02070309020205020404" pitchFamily="49" charset="0"/>
              </a:rPr>
              <a:t>init</a:t>
            </a:r>
            <a:r>
              <a:rPr lang="en-GB" sz="1600" dirty="0">
                <a:latin typeface="Courier New" panose="02070309020205020404" pitchFamily="49" charset="0"/>
              </a:rPr>
              <a:t>__(self, </a:t>
            </a:r>
            <a:r>
              <a:rPr lang="en-GB" sz="1600" i="1" dirty="0" err="1"/>
              <a:t>args</a:t>
            </a:r>
            <a:r>
              <a:rPr lang="en-GB" sz="1600" dirty="0">
                <a:latin typeface="Courier New" panose="02070309020205020404" pitchFamily="49" charset="0"/>
              </a:rPr>
              <a:t>)</a:t>
            </a:r>
            <a:r>
              <a:rPr lang="en-GB" sz="1600" dirty="0"/>
              <a:t>		</a:t>
            </a:r>
            <a:r>
              <a:rPr lang="en-GB" sz="1600" dirty="0">
                <a:latin typeface="+mn-lt"/>
              </a:rPr>
              <a:t>Initialise an object</a:t>
            </a:r>
          </a:p>
          <a:p>
            <a:r>
              <a:rPr lang="en-GB" sz="1600" dirty="0">
                <a:latin typeface="Courier New" panose="02070309020205020404" pitchFamily="49" charset="0"/>
              </a:rPr>
              <a:t>__</a:t>
            </a:r>
            <a:r>
              <a:rPr lang="en-GB" sz="1600" dirty="0" err="1">
                <a:latin typeface="Courier New" panose="02070309020205020404" pitchFamily="49" charset="0"/>
              </a:rPr>
              <a:t>len</a:t>
            </a:r>
            <a:r>
              <a:rPr lang="en-GB" sz="1600" dirty="0">
                <a:latin typeface="Courier New" panose="02070309020205020404" pitchFamily="49" charset="0"/>
              </a:rPr>
              <a:t>__(self)</a:t>
            </a:r>
            <a:r>
              <a:rPr lang="en-GB" sz="1600" dirty="0"/>
              <a:t>			</a:t>
            </a:r>
            <a:r>
              <a:rPr lang="en-GB" sz="1600" dirty="0">
                <a:latin typeface="+mn-lt"/>
              </a:rPr>
              <a:t>Implement the </a:t>
            </a:r>
            <a:r>
              <a:rPr lang="en-GB" sz="1600" dirty="0" err="1">
                <a:latin typeface="Courier New" panose="02070309020205020404" pitchFamily="49" charset="0"/>
              </a:rPr>
              <a:t>len</a:t>
            </a:r>
            <a:r>
              <a:rPr lang="en-GB" sz="1600" dirty="0">
                <a:latin typeface="Courier New" panose="02070309020205020404" pitchFamily="49" charset="0"/>
              </a:rPr>
              <a:t>()</a:t>
            </a:r>
            <a:r>
              <a:rPr lang="en-GB" sz="1600" dirty="0"/>
              <a:t> </a:t>
            </a:r>
            <a:r>
              <a:rPr lang="en-GB" sz="1600" dirty="0">
                <a:latin typeface="+mn-lt"/>
              </a:rPr>
              <a:t>function</a:t>
            </a:r>
          </a:p>
          <a:p>
            <a:r>
              <a:rPr lang="en-GB" sz="1600" dirty="0">
                <a:latin typeface="Courier New" panose="02070309020205020404" pitchFamily="49" charset="0"/>
              </a:rPr>
              <a:t>__new__(class, </a:t>
            </a:r>
            <a:r>
              <a:rPr lang="en-GB" sz="1600" i="1" dirty="0" err="1"/>
              <a:t>args</a:t>
            </a:r>
            <a:r>
              <a:rPr lang="en-GB" sz="1600" dirty="0">
                <a:latin typeface="Courier New" panose="02070309020205020404" pitchFamily="49" charset="0"/>
              </a:rPr>
              <a:t>)</a:t>
            </a:r>
            <a:r>
              <a:rPr lang="en-GB" sz="1600" dirty="0"/>
              <a:t>		</a:t>
            </a:r>
            <a:r>
              <a:rPr lang="en-GB" sz="1600" dirty="0">
                <a:latin typeface="+mn-lt"/>
              </a:rPr>
              <a:t>Create an object</a:t>
            </a:r>
          </a:p>
          <a:p>
            <a:r>
              <a:rPr lang="en-GB" sz="1600" dirty="0">
                <a:latin typeface="Courier New" panose="02070309020205020404" pitchFamily="49" charset="0"/>
              </a:rPr>
              <a:t>__</a:t>
            </a:r>
            <a:r>
              <a:rPr lang="en-GB" sz="1600" dirty="0" err="1">
                <a:latin typeface="Courier New" panose="02070309020205020404" pitchFamily="49" charset="0"/>
              </a:rPr>
              <a:t>repr</a:t>
            </a:r>
            <a:r>
              <a:rPr lang="en-GB" sz="1600" dirty="0">
                <a:latin typeface="Courier New" panose="02070309020205020404" pitchFamily="49" charset="0"/>
              </a:rPr>
              <a:t>__(self)</a:t>
            </a:r>
            <a:r>
              <a:rPr lang="en-GB" sz="1600" dirty="0"/>
              <a:t>			</a:t>
            </a:r>
            <a:r>
              <a:rPr lang="en-GB" sz="1600" dirty="0">
                <a:latin typeface="+mn-lt"/>
              </a:rPr>
              <a:t>Return a python readable representation</a:t>
            </a:r>
          </a:p>
          <a:p>
            <a:r>
              <a:rPr lang="en-GB" sz="1600" dirty="0">
                <a:latin typeface="Courier New" panose="02070309020205020404" pitchFamily="49" charset="0"/>
              </a:rPr>
              <a:t>__</a:t>
            </a:r>
            <a:r>
              <a:rPr lang="en-GB" sz="1600" dirty="0" err="1">
                <a:latin typeface="Courier New" panose="02070309020205020404" pitchFamily="49" charset="0"/>
              </a:rPr>
              <a:t>str</a:t>
            </a:r>
            <a:r>
              <a:rPr lang="en-GB" sz="1600" dirty="0">
                <a:latin typeface="Courier New" panose="02070309020205020404" pitchFamily="49" charset="0"/>
              </a:rPr>
              <a:t>__(self)</a:t>
            </a:r>
            <a:r>
              <a:rPr lang="en-GB" sz="1600" dirty="0"/>
              <a:t>			</a:t>
            </a:r>
            <a:r>
              <a:rPr lang="en-GB" sz="1600" dirty="0">
                <a:latin typeface="+mn-lt"/>
              </a:rPr>
              <a:t>Return a human readable representation</a:t>
            </a:r>
          </a:p>
        </p:txBody>
      </p:sp>
      <p:sp>
        <p:nvSpPr>
          <p:cNvPr id="2" name="TextBox 1">
            <a:extLst>
              <a:ext uri="{FF2B5EF4-FFF2-40B4-BE49-F238E27FC236}">
                <a16:creationId xmlns:a16="http://schemas.microsoft.com/office/drawing/2014/main" id="{4ADCED2C-D053-E172-EBB5-AA31F2F0DE4C}"/>
              </a:ext>
            </a:extLst>
          </p:cNvPr>
          <p:cNvSpPr txBox="1"/>
          <p:nvPr/>
        </p:nvSpPr>
        <p:spPr>
          <a:xfrm>
            <a:off x="4668327" y="5048266"/>
            <a:ext cx="5085273" cy="1077218"/>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latin typeface="Courier New" panose="02070309020205020404" pitchFamily="49" charset="0"/>
                <a:cs typeface="Courier New" panose="02070309020205020404" pitchFamily="49" charset="0"/>
              </a:rPr>
              <a:t>heavy_tank = Tank(</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American</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Sherman</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a:t>
            </a:r>
          </a:p>
          <a:p>
            <a:endParaRPr lang="en-GB" sz="1600"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if heavy_tank:</a:t>
            </a:r>
          </a:p>
          <a:p>
            <a:r>
              <a:rPr lang="en-GB" sz="1600" dirty="0">
                <a:latin typeface="Courier New" panose="02070309020205020404" pitchFamily="49" charset="0"/>
                <a:cs typeface="Courier New" panose="02070309020205020404" pitchFamily="49" charset="0"/>
              </a:rPr>
              <a:t>    print(</a:t>
            </a:r>
            <a:r>
              <a:rPr lang="en-GB" sz="1600" dirty="0">
                <a:latin typeface="Courier New" panose="02070309020205020404" pitchFamily="49" charset="0"/>
              </a:rPr>
              <a:t>"</a:t>
            </a:r>
            <a:r>
              <a:rPr lang="en-GB" sz="1600" dirty="0">
                <a:latin typeface="Courier New" panose="02070309020205020404" pitchFamily="49" charset="0"/>
                <a:cs typeface="Courier New" panose="02070309020205020404" pitchFamily="49" charset="0"/>
              </a:rPr>
              <a:t>Tis but a scratch</a:t>
            </a:r>
            <a:r>
              <a:rPr lang="en-GB" sz="1600" dirty="0">
                <a:latin typeface="Courier New" panose="02070309020205020404" pitchFamily="49" charset="0"/>
              </a:rPr>
              <a:t>")</a:t>
            </a:r>
            <a:endParaRPr lang="en-GB" sz="1600" dirty="0">
              <a:latin typeface="Courier New" panose="02070309020205020404" pitchFamily="49" charset="0"/>
              <a:cs typeface="Courier New" panose="02070309020205020404" pitchFamily="49" charset="0"/>
            </a:endParaRPr>
          </a:p>
        </p:txBody>
      </p:sp>
      <p:sp>
        <p:nvSpPr>
          <p:cNvPr id="3" name="Text Box 8">
            <a:extLst>
              <a:ext uri="{FF2B5EF4-FFF2-40B4-BE49-F238E27FC236}">
                <a16:creationId xmlns:a16="http://schemas.microsoft.com/office/drawing/2014/main" id="{B77B1E5A-3552-3203-AF70-8E0513E44289}"/>
              </a:ext>
            </a:extLst>
          </p:cNvPr>
          <p:cNvSpPr txBox="1">
            <a:spLocks noChangeArrowheads="1"/>
          </p:cNvSpPr>
          <p:nvPr/>
        </p:nvSpPr>
        <p:spPr bwMode="auto">
          <a:xfrm>
            <a:off x="696390" y="5048266"/>
            <a:ext cx="3837510" cy="1692771"/>
          </a:xfrm>
          <a:prstGeom prst="rect">
            <a:avLst/>
          </a:prstGeom>
          <a:solidFill>
            <a:schemeClr val="tx2">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600" b="1" dirty="0">
                <a:latin typeface="Courier New" panose="02070309020205020404" pitchFamily="49" charset="0"/>
              </a:rPr>
              <a:t>class</a:t>
            </a:r>
            <a:r>
              <a:rPr lang="en-GB" sz="1600" dirty="0">
                <a:latin typeface="Courier New" panose="02070309020205020404" pitchFamily="49" charset="0"/>
              </a:rPr>
              <a:t> Tank: </a:t>
            </a:r>
          </a:p>
          <a:p>
            <a:pPr>
              <a:spcBef>
                <a:spcPct val="10000"/>
              </a:spcBef>
            </a:pPr>
            <a:r>
              <a:rPr lang="en-GB" sz="1600" dirty="0">
                <a:latin typeface="Courier New" panose="02070309020205020404" pitchFamily="49" charset="0"/>
              </a:rPr>
              <a:t>    def __bool__(self): </a:t>
            </a:r>
          </a:p>
          <a:p>
            <a:pPr>
              <a:spcBef>
                <a:spcPct val="10000"/>
              </a:spcBef>
            </a:pPr>
            <a:r>
              <a:rPr lang="en-GB" sz="1600" dirty="0">
                <a:latin typeface="Courier New" panose="02070309020205020404" pitchFamily="49" charset="0"/>
              </a:rPr>
              <a:t>        if </a:t>
            </a:r>
            <a:r>
              <a:rPr lang="en-GB" sz="1600" dirty="0" err="1">
                <a:latin typeface="Courier New" panose="02070309020205020404" pitchFamily="49" charset="0"/>
              </a:rPr>
              <a:t>self._health</a:t>
            </a:r>
            <a:r>
              <a:rPr lang="en-GB" sz="1600" dirty="0">
                <a:latin typeface="Courier New" panose="02070309020205020404" pitchFamily="49" charset="0"/>
              </a:rPr>
              <a:t> &gt; 0:</a:t>
            </a:r>
          </a:p>
          <a:p>
            <a:pPr>
              <a:spcBef>
                <a:spcPct val="10000"/>
              </a:spcBef>
            </a:pPr>
            <a:r>
              <a:rPr lang="en-GB" sz="1600" dirty="0">
                <a:latin typeface="Courier New" panose="02070309020205020404" pitchFamily="49" charset="0"/>
              </a:rPr>
              <a:t>            return True</a:t>
            </a:r>
          </a:p>
          <a:p>
            <a:pPr>
              <a:spcBef>
                <a:spcPct val="10000"/>
              </a:spcBef>
            </a:pPr>
            <a:r>
              <a:rPr lang="en-GB" sz="1600" dirty="0">
                <a:latin typeface="Courier New" panose="02070309020205020404" pitchFamily="49" charset="0"/>
              </a:rPr>
              <a:t>        else:</a:t>
            </a:r>
          </a:p>
          <a:p>
            <a:pPr>
              <a:spcBef>
                <a:spcPct val="10000"/>
              </a:spcBef>
            </a:pPr>
            <a:r>
              <a:rPr lang="en-GB" sz="1600" dirty="0">
                <a:latin typeface="Courier New" panose="02070309020205020404" pitchFamily="49" charset="0"/>
              </a:rPr>
              <a:t>            return False</a:t>
            </a:r>
          </a:p>
        </p:txBody>
      </p:sp>
    </p:spTree>
    <p:extLst>
      <p:ext uri="{BB962C8B-B14F-4D97-AF65-F5344CB8AC3E}">
        <p14:creationId xmlns:p14="http://schemas.microsoft.com/office/powerpoint/2010/main" val="202426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002911" y="332623"/>
            <a:ext cx="11517818" cy="805001"/>
          </a:xfrm>
        </p:spPr>
        <p:txBody>
          <a:bodyPr/>
          <a:lstStyle/>
          <a:p>
            <a:pPr eaLnBrk="1" hangingPunct="1"/>
            <a:r>
              <a:rPr lang="en-GB" dirty="0"/>
              <a:t>Operator overload special methods</a:t>
            </a:r>
          </a:p>
        </p:txBody>
      </p:sp>
      <p:sp>
        <p:nvSpPr>
          <p:cNvPr id="13315" name="Rectangle 3"/>
          <p:cNvSpPr>
            <a:spLocks noGrp="1" noChangeArrowheads="1"/>
          </p:cNvSpPr>
          <p:nvPr>
            <p:ph idx="1"/>
          </p:nvPr>
        </p:nvSpPr>
        <p:spPr>
          <a:xfrm>
            <a:off x="421282" y="1265386"/>
            <a:ext cx="11516239" cy="4955354"/>
          </a:xfrm>
        </p:spPr>
        <p:txBody>
          <a:bodyPr/>
          <a:lstStyle/>
          <a:p>
            <a:pPr>
              <a:spcBef>
                <a:spcPts val="600"/>
              </a:spcBef>
            </a:pPr>
            <a:r>
              <a:rPr lang="en-GB" sz="1800" b="1" dirty="0"/>
              <a:t>All operators may be overloaded</a:t>
            </a:r>
          </a:p>
          <a:p>
            <a:pPr marL="441325" lvl="1" indent="-258763">
              <a:spcBef>
                <a:spcPts val="600"/>
              </a:spcBef>
              <a:buFont typeface="Arial" panose="020B0604020202020204" pitchFamily="34" charset="0"/>
              <a:buChar char="•"/>
            </a:pPr>
            <a:r>
              <a:rPr lang="en-GB" sz="1800" dirty="0"/>
              <a:t>See the online documentation for a complete list.</a:t>
            </a:r>
          </a:p>
          <a:p>
            <a:pPr>
              <a:spcBef>
                <a:spcPts val="600"/>
              </a:spcBef>
            </a:pPr>
            <a:r>
              <a:rPr lang="en-GB" sz="1800" b="1" dirty="0"/>
              <a:t>Return types vary</a:t>
            </a:r>
          </a:p>
          <a:p>
            <a:pPr marL="441325" lvl="1" indent="-258763">
              <a:spcBef>
                <a:spcPts val="600"/>
              </a:spcBef>
              <a:buFont typeface="Arial" panose="020B0604020202020204" pitchFamily="34" charset="0"/>
              <a:buChar char="•"/>
            </a:pPr>
            <a:r>
              <a:rPr lang="en-GB" sz="1800" dirty="0"/>
              <a:t>Can return a </a:t>
            </a:r>
            <a:r>
              <a:rPr lang="en-GB" sz="1800" dirty="0" err="1">
                <a:latin typeface="Courier New" panose="02070309020205020404" pitchFamily="49" charset="0"/>
              </a:rPr>
              <a:t>NotImplemented</a:t>
            </a:r>
            <a:r>
              <a:rPr lang="en-GB" sz="1800" dirty="0"/>
              <a:t> object.</a:t>
            </a:r>
          </a:p>
          <a:p>
            <a:pPr marL="441325" lvl="1" indent="-258763">
              <a:spcBef>
                <a:spcPts val="600"/>
              </a:spcBef>
              <a:buFont typeface="Arial" panose="020B0604020202020204" pitchFamily="34" charset="0"/>
              <a:buChar char="•"/>
            </a:pPr>
            <a:r>
              <a:rPr lang="en-GB" sz="1800" dirty="0"/>
              <a:t>Examples:</a:t>
            </a:r>
          </a:p>
        </p:txBody>
      </p:sp>
      <p:sp>
        <p:nvSpPr>
          <p:cNvPr id="13316" name="Text Box 4"/>
          <p:cNvSpPr txBox="1">
            <a:spLocks noChangeArrowheads="1"/>
          </p:cNvSpPr>
          <p:nvPr/>
        </p:nvSpPr>
        <p:spPr bwMode="auto">
          <a:xfrm>
            <a:off x="816611" y="3443522"/>
            <a:ext cx="7832593" cy="2308324"/>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tabLst>
                <a:tab pos="4032250" algn="l"/>
              </a:tabLst>
              <a:defRPr sz="1000">
                <a:solidFill>
                  <a:schemeClr val="tx1"/>
                </a:solidFill>
                <a:latin typeface="Arial" charset="0"/>
              </a:defRPr>
            </a:lvl1pPr>
            <a:lvl2pPr marL="742950" indent="-285750">
              <a:tabLst>
                <a:tab pos="4032250" algn="l"/>
              </a:tabLst>
              <a:defRPr sz="1000">
                <a:solidFill>
                  <a:schemeClr val="tx1"/>
                </a:solidFill>
                <a:latin typeface="Arial" charset="0"/>
              </a:defRPr>
            </a:lvl2pPr>
            <a:lvl3pPr marL="1143000" indent="-228600">
              <a:tabLst>
                <a:tab pos="4032250" algn="l"/>
              </a:tabLst>
              <a:defRPr sz="1000">
                <a:solidFill>
                  <a:schemeClr val="tx1"/>
                </a:solidFill>
                <a:latin typeface="Arial" charset="0"/>
              </a:defRPr>
            </a:lvl3pPr>
            <a:lvl4pPr marL="1600200" indent="-228600">
              <a:tabLst>
                <a:tab pos="4032250" algn="l"/>
              </a:tabLst>
              <a:defRPr sz="1000">
                <a:solidFill>
                  <a:schemeClr val="tx1"/>
                </a:solidFill>
                <a:latin typeface="Arial" charset="0"/>
              </a:defRPr>
            </a:lvl4pPr>
            <a:lvl5pPr marL="2057400" indent="-228600">
              <a:tabLst>
                <a:tab pos="4032250" algn="l"/>
              </a:tabLst>
              <a:defRPr sz="1000">
                <a:solidFill>
                  <a:schemeClr val="tx1"/>
                </a:solidFill>
                <a:latin typeface="Arial" charset="0"/>
              </a:defRPr>
            </a:lvl5pPr>
            <a:lvl6pPr marL="2514600" indent="-228600" eaLnBrk="0" fontAlgn="base" hangingPunct="0">
              <a:spcBef>
                <a:spcPct val="50000"/>
              </a:spcBef>
              <a:spcAft>
                <a:spcPct val="0"/>
              </a:spcAft>
              <a:tabLst>
                <a:tab pos="4032250" algn="l"/>
              </a:tabLst>
              <a:defRPr sz="1000">
                <a:solidFill>
                  <a:schemeClr val="tx1"/>
                </a:solidFill>
                <a:latin typeface="Arial" charset="0"/>
              </a:defRPr>
            </a:lvl6pPr>
            <a:lvl7pPr marL="2971800" indent="-228600" eaLnBrk="0" fontAlgn="base" hangingPunct="0">
              <a:spcBef>
                <a:spcPct val="50000"/>
              </a:spcBef>
              <a:spcAft>
                <a:spcPct val="0"/>
              </a:spcAft>
              <a:tabLst>
                <a:tab pos="4032250" algn="l"/>
              </a:tabLst>
              <a:defRPr sz="1000">
                <a:solidFill>
                  <a:schemeClr val="tx1"/>
                </a:solidFill>
                <a:latin typeface="Arial" charset="0"/>
              </a:defRPr>
            </a:lvl7pPr>
            <a:lvl8pPr marL="3429000" indent="-228600" eaLnBrk="0" fontAlgn="base" hangingPunct="0">
              <a:spcBef>
                <a:spcPct val="50000"/>
              </a:spcBef>
              <a:spcAft>
                <a:spcPct val="0"/>
              </a:spcAft>
              <a:tabLst>
                <a:tab pos="4032250" algn="l"/>
              </a:tabLst>
              <a:defRPr sz="1000">
                <a:solidFill>
                  <a:schemeClr val="tx1"/>
                </a:solidFill>
                <a:latin typeface="Arial" charset="0"/>
              </a:defRPr>
            </a:lvl8pPr>
            <a:lvl9pPr marL="3886200" indent="-228600" eaLnBrk="0" fontAlgn="base" hangingPunct="0">
              <a:spcBef>
                <a:spcPct val="50000"/>
              </a:spcBef>
              <a:spcAft>
                <a:spcPct val="0"/>
              </a:spcAft>
              <a:tabLst>
                <a:tab pos="4032250" algn="l"/>
              </a:tabLst>
              <a:defRPr sz="1000">
                <a:solidFill>
                  <a:schemeClr val="tx1"/>
                </a:solidFill>
                <a:latin typeface="Arial" charset="0"/>
              </a:defRPr>
            </a:lvl9pPr>
          </a:lstStyle>
          <a:p>
            <a:r>
              <a:rPr lang="en-GB" sz="1800" dirty="0">
                <a:latin typeface="Courier New" panose="02070309020205020404" pitchFamily="49" charset="0"/>
              </a:rPr>
              <a:t>__add__	+</a:t>
            </a:r>
          </a:p>
          <a:p>
            <a:r>
              <a:rPr lang="en-GB" sz="1800" dirty="0">
                <a:latin typeface="Courier New" panose="02070309020205020404" pitchFamily="49" charset="0"/>
              </a:rPr>
              <a:t>__sub__	-</a:t>
            </a:r>
          </a:p>
          <a:p>
            <a:r>
              <a:rPr lang="en-GB" sz="1800" dirty="0">
                <a:latin typeface="Courier New" panose="02070309020205020404" pitchFamily="49" charset="0"/>
              </a:rPr>
              <a:t>__</a:t>
            </a:r>
            <a:r>
              <a:rPr lang="en-GB" sz="1800" dirty="0" err="1">
                <a:latin typeface="Courier New" panose="02070309020205020404" pitchFamily="49" charset="0"/>
              </a:rPr>
              <a:t>eq</a:t>
            </a:r>
            <a:r>
              <a:rPr lang="en-GB" sz="1800" dirty="0">
                <a:latin typeface="Courier New" panose="02070309020205020404" pitchFamily="49" charset="0"/>
              </a:rPr>
              <a:t>__	==</a:t>
            </a:r>
          </a:p>
          <a:p>
            <a:r>
              <a:rPr lang="en-GB" sz="1800" dirty="0">
                <a:latin typeface="Courier New" panose="02070309020205020404" pitchFamily="49" charset="0"/>
              </a:rPr>
              <a:t>__</a:t>
            </a:r>
            <a:r>
              <a:rPr lang="en-GB" sz="1800" dirty="0" err="1">
                <a:latin typeface="Courier New" panose="02070309020205020404" pitchFamily="49" charset="0"/>
              </a:rPr>
              <a:t>ge</a:t>
            </a:r>
            <a:r>
              <a:rPr lang="en-GB" sz="1800" dirty="0">
                <a:latin typeface="Courier New" panose="02070309020205020404" pitchFamily="49" charset="0"/>
              </a:rPr>
              <a:t>__	&gt;=</a:t>
            </a:r>
          </a:p>
          <a:p>
            <a:r>
              <a:rPr lang="en-GB" sz="1800" dirty="0">
                <a:latin typeface="Courier New" panose="02070309020205020404" pitchFamily="49" charset="0"/>
              </a:rPr>
              <a:t>__</a:t>
            </a:r>
            <a:r>
              <a:rPr lang="en-GB" sz="1800" dirty="0" err="1">
                <a:latin typeface="Courier New" panose="02070309020205020404" pitchFamily="49" charset="0"/>
              </a:rPr>
              <a:t>lt</a:t>
            </a:r>
            <a:r>
              <a:rPr lang="en-GB" sz="1800" dirty="0">
                <a:latin typeface="Courier New" panose="02070309020205020404" pitchFamily="49" charset="0"/>
              </a:rPr>
              <a:t>__	&lt;</a:t>
            </a:r>
          </a:p>
          <a:p>
            <a:r>
              <a:rPr lang="en-GB" sz="1800" dirty="0">
                <a:latin typeface="Courier New" panose="02070309020205020404" pitchFamily="49" charset="0"/>
              </a:rPr>
              <a:t>__invert__	~</a:t>
            </a:r>
            <a:r>
              <a:rPr lang="en-GB" sz="1800" dirty="0"/>
              <a:t> </a:t>
            </a:r>
            <a:r>
              <a:rPr lang="en-GB" sz="1800" dirty="0">
                <a:latin typeface="+mn-lt"/>
              </a:rPr>
              <a:t>(logical NOT)</a:t>
            </a:r>
          </a:p>
          <a:p>
            <a:r>
              <a:rPr lang="en-GB" sz="1800" dirty="0">
                <a:latin typeface="Courier New" panose="02070309020205020404" pitchFamily="49" charset="0"/>
              </a:rPr>
              <a:t>__</a:t>
            </a:r>
            <a:r>
              <a:rPr lang="en-GB" sz="1800" dirty="0" err="1">
                <a:latin typeface="Courier New" panose="02070309020205020404" pitchFamily="49" charset="0"/>
              </a:rPr>
              <a:t>getitem</a:t>
            </a:r>
            <a:r>
              <a:rPr lang="en-GB" sz="1800" dirty="0">
                <a:latin typeface="Courier New" panose="02070309020205020404" pitchFamily="49" charset="0"/>
              </a:rPr>
              <a:t>__(</a:t>
            </a:r>
            <a:r>
              <a:rPr lang="en-GB" sz="1800" dirty="0" err="1">
                <a:latin typeface="Courier New" panose="02070309020205020404" pitchFamily="49" charset="0"/>
              </a:rPr>
              <a:t>self,</a:t>
            </a:r>
            <a:r>
              <a:rPr lang="en-GB" sz="1800" i="1" dirty="0" err="1"/>
              <a:t>key</a:t>
            </a:r>
            <a:r>
              <a:rPr lang="en-GB" sz="1800" dirty="0">
                <a:latin typeface="Courier New" panose="02070309020205020404" pitchFamily="49" charset="0"/>
              </a:rPr>
              <a:t>)</a:t>
            </a:r>
            <a:r>
              <a:rPr lang="en-GB" sz="1800" dirty="0"/>
              <a:t>	</a:t>
            </a:r>
            <a:r>
              <a:rPr lang="en-GB" sz="1800" dirty="0">
                <a:latin typeface="+mn-lt"/>
              </a:rPr>
              <a:t>container element evaluation</a:t>
            </a:r>
          </a:p>
          <a:p>
            <a:r>
              <a:rPr lang="en-GB" sz="1800" dirty="0">
                <a:latin typeface="Courier New" panose="02070309020205020404" pitchFamily="49" charset="0"/>
              </a:rPr>
              <a:t>__</a:t>
            </a:r>
            <a:r>
              <a:rPr lang="en-GB" sz="1800" dirty="0" err="1">
                <a:latin typeface="Courier New" panose="02070309020205020404" pitchFamily="49" charset="0"/>
              </a:rPr>
              <a:t>setitem</a:t>
            </a:r>
            <a:r>
              <a:rPr lang="en-GB" sz="1800" dirty="0">
                <a:latin typeface="Courier New" panose="02070309020205020404" pitchFamily="49" charset="0"/>
              </a:rPr>
              <a:t>__(self,</a:t>
            </a:r>
            <a:r>
              <a:rPr lang="en-GB" sz="1800" i="1" dirty="0"/>
              <a:t> key</a:t>
            </a:r>
            <a:r>
              <a:rPr lang="en-GB" sz="1800" dirty="0">
                <a:latin typeface="Courier New" panose="02070309020205020404" pitchFamily="49" charset="0"/>
              </a:rPr>
              <a:t>,</a:t>
            </a:r>
            <a:r>
              <a:rPr lang="en-GB" sz="1800" i="1" dirty="0"/>
              <a:t> value</a:t>
            </a:r>
            <a:r>
              <a:rPr lang="en-GB" sz="1800" dirty="0">
                <a:latin typeface="Courier New" panose="02070309020205020404" pitchFamily="49" charset="0"/>
              </a:rPr>
              <a:t>)</a:t>
            </a:r>
            <a:r>
              <a:rPr lang="en-GB" sz="1800" dirty="0"/>
              <a:t>	</a:t>
            </a:r>
            <a:r>
              <a:rPr lang="en-GB" sz="1800" dirty="0">
                <a:latin typeface="+mn-lt"/>
              </a:rPr>
              <a:t>container element assignment</a:t>
            </a:r>
          </a:p>
        </p:txBody>
      </p:sp>
    </p:spTree>
    <p:extLst>
      <p:ext uri="{BB962C8B-B14F-4D97-AF65-F5344CB8AC3E}">
        <p14:creationId xmlns:p14="http://schemas.microsoft.com/office/powerpoint/2010/main" val="247723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3C742-2229-9728-3FE7-2DB89F24859E}"/>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B0B5E518-B42C-4544-9E72-7B052C466B0C}"/>
              </a:ext>
            </a:extLst>
          </p:cNvPr>
          <p:cNvSpPr>
            <a:spLocks noGrp="1" noChangeArrowheads="1"/>
          </p:cNvSpPr>
          <p:nvPr>
            <p:ph type="title"/>
          </p:nvPr>
        </p:nvSpPr>
        <p:spPr>
          <a:xfrm>
            <a:off x="988412" y="330355"/>
            <a:ext cx="11517818" cy="805001"/>
          </a:xfrm>
        </p:spPr>
        <p:txBody>
          <a:bodyPr/>
          <a:lstStyle/>
          <a:p>
            <a:pPr eaLnBrk="1" hangingPunct="1"/>
            <a:r>
              <a:rPr lang="en-GB" dirty="0"/>
              <a:t>Special methods - example</a:t>
            </a:r>
          </a:p>
        </p:txBody>
      </p:sp>
      <p:sp>
        <p:nvSpPr>
          <p:cNvPr id="14339" name="Text Box 4">
            <a:extLst>
              <a:ext uri="{FF2B5EF4-FFF2-40B4-BE49-F238E27FC236}">
                <a16:creationId xmlns:a16="http://schemas.microsoft.com/office/drawing/2014/main" id="{98A17791-6956-951F-A1DA-9A84B123AA77}"/>
              </a:ext>
            </a:extLst>
          </p:cNvPr>
          <p:cNvSpPr txBox="1">
            <a:spLocks noChangeArrowheads="1"/>
          </p:cNvSpPr>
          <p:nvPr/>
        </p:nvSpPr>
        <p:spPr bwMode="auto">
          <a:xfrm>
            <a:off x="988412" y="1298785"/>
            <a:ext cx="9961528" cy="526297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400" dirty="0">
                <a:latin typeface="Courier New" panose="02070309020205020404" pitchFamily="49" charset="0"/>
              </a:rPr>
              <a:t>class Tank:</a:t>
            </a:r>
          </a:p>
          <a:p>
            <a:pPr>
              <a:spcBef>
                <a:spcPct val="0"/>
              </a:spcBef>
            </a:pPr>
            <a:r>
              <a:rPr lang="en-GB" sz="1400" dirty="0">
                <a:latin typeface="Courier New" panose="02070309020205020404" pitchFamily="49" charset="0"/>
              </a:rPr>
              <a:t>    def __</a:t>
            </a:r>
            <a:r>
              <a:rPr lang="en-GB" sz="1400" dirty="0" err="1">
                <a:latin typeface="Courier New" panose="02070309020205020404" pitchFamily="49" charset="0"/>
              </a:rPr>
              <a:t>init</a:t>
            </a:r>
            <a:r>
              <a:rPr lang="en-GB" sz="1400" dirty="0">
                <a:latin typeface="Courier New" panose="02070309020205020404" pitchFamily="49" charset="0"/>
              </a:rPr>
              <a:t>__(self, model, health, armour):</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self.model</a:t>
            </a:r>
            <a:r>
              <a:rPr lang="en-GB" sz="1400" dirty="0">
                <a:latin typeface="Courier New" panose="02070309020205020404" pitchFamily="49" charset="0"/>
              </a:rPr>
              <a:t> = model</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self._health</a:t>
            </a:r>
            <a:r>
              <a:rPr lang="en-GB" sz="1400" dirty="0">
                <a:latin typeface="Courier New" panose="02070309020205020404" pitchFamily="49" charset="0"/>
              </a:rPr>
              <a:t> = health</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self._armour</a:t>
            </a:r>
            <a:r>
              <a:rPr lang="en-GB" sz="1400" dirty="0">
                <a:latin typeface="Courier New" panose="02070309020205020404" pitchFamily="49" charset="0"/>
              </a:rPr>
              <a:t> = armour</a:t>
            </a:r>
          </a:p>
          <a:p>
            <a:pPr>
              <a:spcBef>
                <a:spcPct val="0"/>
              </a:spcBef>
            </a:pP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    def __str__(self):</a:t>
            </a:r>
          </a:p>
          <a:p>
            <a:pPr>
              <a:spcBef>
                <a:spcPct val="0"/>
              </a:spcBef>
            </a:pPr>
            <a:r>
              <a:rPr lang="en-GB" sz="1400" dirty="0">
                <a:latin typeface="Courier New" panose="02070309020205020404" pitchFamily="49" charset="0"/>
              </a:rPr>
              <a:t>        """ Overload __str__ method to return a user-friendly string."""</a:t>
            </a:r>
          </a:p>
          <a:p>
            <a:pPr>
              <a:spcBef>
                <a:spcPct val="0"/>
              </a:spcBef>
            </a:pPr>
            <a:r>
              <a:rPr lang="en-GB" sz="1400" dirty="0">
                <a:latin typeface="Courier New" panose="02070309020205020404" pitchFamily="49" charset="0"/>
              </a:rPr>
              <a:t>        return </a:t>
            </a:r>
            <a:r>
              <a:rPr lang="en-GB" sz="1400" dirty="0" err="1">
                <a:latin typeface="Courier New" panose="02070309020205020404" pitchFamily="49" charset="0"/>
              </a:rPr>
              <a:t>f"Tank</a:t>
            </a:r>
            <a:r>
              <a:rPr lang="en-GB" sz="1400" dirty="0">
                <a:latin typeface="Courier New" panose="02070309020205020404" pitchFamily="49" charset="0"/>
              </a:rPr>
              <a:t> Name: {</a:t>
            </a:r>
            <a:r>
              <a:rPr lang="en-GB" sz="1400" dirty="0" err="1">
                <a:latin typeface="Courier New" panose="02070309020205020404" pitchFamily="49" charset="0"/>
              </a:rPr>
              <a:t>self.model</a:t>
            </a:r>
            <a:r>
              <a:rPr lang="en-GB" sz="1400" dirty="0">
                <a:latin typeface="Courier New" panose="02070309020205020404" pitchFamily="49" charset="0"/>
              </a:rPr>
              <a:t>}, Health: {</a:t>
            </a:r>
            <a:r>
              <a:rPr lang="en-GB" sz="1400" dirty="0" err="1">
                <a:latin typeface="Courier New" panose="02070309020205020404" pitchFamily="49" charset="0"/>
              </a:rPr>
              <a:t>self._health</a:t>
            </a:r>
            <a:r>
              <a:rPr lang="en-GB" sz="1400" dirty="0">
                <a:latin typeface="Courier New" panose="02070309020205020404" pitchFamily="49" charset="0"/>
              </a:rPr>
              <a:t>}, Armor: {</a:t>
            </a:r>
            <a:r>
              <a:rPr lang="en-GB" sz="1400" dirty="0" err="1">
                <a:latin typeface="Courier New" panose="02070309020205020404" pitchFamily="49" charset="0"/>
              </a:rPr>
              <a:t>self._armour</a:t>
            </a:r>
            <a:r>
              <a:rPr lang="en-GB" sz="1400" dirty="0">
                <a:latin typeface="Courier New" panose="02070309020205020404" pitchFamily="49" charset="0"/>
              </a:rPr>
              <a:t>}"</a:t>
            </a:r>
          </a:p>
          <a:p>
            <a:pPr>
              <a:spcBef>
                <a:spcPct val="0"/>
              </a:spcBef>
            </a:pP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    def __add__(self, other):</a:t>
            </a:r>
          </a:p>
          <a:p>
            <a:pPr>
              <a:spcBef>
                <a:spcPct val="0"/>
              </a:spcBef>
            </a:pPr>
            <a:r>
              <a:rPr lang="en-GB" sz="1400" dirty="0">
                <a:latin typeface="Courier New" panose="02070309020205020404" pitchFamily="49" charset="0"/>
              </a:rPr>
              <a:t>        """Overload __add__ method to combine two tanks into a stronger one."""</a:t>
            </a:r>
          </a:p>
          <a:p>
            <a:pPr>
              <a:spcBef>
                <a:spcPct val="0"/>
              </a:spcBef>
            </a:pPr>
            <a:r>
              <a:rPr lang="en-GB" sz="1400" dirty="0">
                <a:latin typeface="Courier New" panose="02070309020205020404" pitchFamily="49" charset="0"/>
              </a:rPr>
              <a:t>        if </a:t>
            </a:r>
            <a:r>
              <a:rPr lang="en-GB" sz="1400" dirty="0" err="1">
                <a:latin typeface="Courier New" panose="02070309020205020404" pitchFamily="49" charset="0"/>
              </a:rPr>
              <a:t>isinstance</a:t>
            </a:r>
            <a:r>
              <a:rPr lang="en-GB" sz="1400" dirty="0">
                <a:latin typeface="Courier New" panose="02070309020205020404" pitchFamily="49" charset="0"/>
              </a:rPr>
              <a:t>(other, Tank):</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new_name</a:t>
            </a:r>
            <a:r>
              <a:rPr lang="en-GB" sz="1400" dirty="0">
                <a:latin typeface="Courier New" panose="02070309020205020404" pitchFamily="49" charset="0"/>
              </a:rPr>
              <a:t> = f"{</a:t>
            </a:r>
            <a:r>
              <a:rPr lang="en-GB" sz="1400" dirty="0" err="1">
                <a:latin typeface="Courier New" panose="02070309020205020404" pitchFamily="49" charset="0"/>
              </a:rPr>
              <a:t>self.model</a:t>
            </a:r>
            <a:r>
              <a:rPr lang="en-GB" sz="1400" dirty="0">
                <a:latin typeface="Courier New" panose="02070309020205020404" pitchFamily="49" charset="0"/>
              </a:rPr>
              <a:t>[0:5]}-{</a:t>
            </a:r>
            <a:r>
              <a:rPr lang="en-GB" sz="1400" dirty="0" err="1">
                <a:latin typeface="Courier New" panose="02070309020205020404" pitchFamily="49" charset="0"/>
              </a:rPr>
              <a:t>other.model</a:t>
            </a:r>
            <a:r>
              <a:rPr lang="en-GB" sz="1400" dirty="0">
                <a:latin typeface="Courier New" panose="02070309020205020404" pitchFamily="49" charset="0"/>
              </a:rPr>
              <a:t>[0:4]}"</a:t>
            </a: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new_health</a:t>
            </a:r>
            <a:r>
              <a:rPr lang="en-GB" sz="1400" dirty="0">
                <a:latin typeface="Courier New" panose="02070309020205020404" pitchFamily="49" charset="0"/>
              </a:rPr>
              <a:t> = </a:t>
            </a:r>
            <a:r>
              <a:rPr lang="en-GB" sz="1400" dirty="0" err="1">
                <a:latin typeface="Courier New" panose="02070309020205020404" pitchFamily="49" charset="0"/>
              </a:rPr>
              <a:t>self._health</a:t>
            </a:r>
            <a:r>
              <a:rPr lang="en-GB" sz="1400" dirty="0">
                <a:latin typeface="Courier New" panose="02070309020205020404" pitchFamily="49" charset="0"/>
              </a:rPr>
              <a:t> + </a:t>
            </a:r>
            <a:r>
              <a:rPr lang="en-GB" sz="1400" dirty="0" err="1">
                <a:latin typeface="Courier New" panose="02070309020205020404" pitchFamily="49" charset="0"/>
              </a:rPr>
              <a:t>other._health</a:t>
            </a: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            </a:t>
            </a:r>
            <a:r>
              <a:rPr lang="en-GB" sz="1400" dirty="0" err="1">
                <a:latin typeface="Courier New" panose="02070309020205020404" pitchFamily="49" charset="0"/>
              </a:rPr>
              <a:t>new_armour</a:t>
            </a:r>
            <a:r>
              <a:rPr lang="en-GB" sz="1400" dirty="0">
                <a:latin typeface="Courier New" panose="02070309020205020404" pitchFamily="49" charset="0"/>
              </a:rPr>
              <a:t> = </a:t>
            </a:r>
            <a:r>
              <a:rPr lang="en-GB" sz="1400" dirty="0" err="1">
                <a:latin typeface="Courier New" panose="02070309020205020404" pitchFamily="49" charset="0"/>
              </a:rPr>
              <a:t>self._armour</a:t>
            </a:r>
            <a:r>
              <a:rPr lang="en-GB" sz="1400" dirty="0">
                <a:latin typeface="Courier New" panose="02070309020205020404" pitchFamily="49" charset="0"/>
              </a:rPr>
              <a:t> + </a:t>
            </a:r>
            <a:r>
              <a:rPr lang="en-GB" sz="1400" dirty="0" err="1">
                <a:latin typeface="Courier New" panose="02070309020205020404" pitchFamily="49" charset="0"/>
              </a:rPr>
              <a:t>other._armour</a:t>
            </a: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            return Tank(</a:t>
            </a:r>
            <a:r>
              <a:rPr lang="en-GB" sz="1400" dirty="0" err="1">
                <a:latin typeface="Courier New" panose="02070309020205020404" pitchFamily="49" charset="0"/>
              </a:rPr>
              <a:t>new_name</a:t>
            </a:r>
            <a:r>
              <a:rPr lang="en-GB" sz="1400" dirty="0">
                <a:latin typeface="Courier New" panose="02070309020205020404" pitchFamily="49" charset="0"/>
              </a:rPr>
              <a:t>, </a:t>
            </a:r>
            <a:r>
              <a:rPr lang="en-GB" sz="1400" dirty="0" err="1">
                <a:latin typeface="Courier New" panose="02070309020205020404" pitchFamily="49" charset="0"/>
              </a:rPr>
              <a:t>new_health</a:t>
            </a:r>
            <a:r>
              <a:rPr lang="en-GB" sz="1400" dirty="0">
                <a:latin typeface="Courier New" panose="02070309020205020404" pitchFamily="49" charset="0"/>
              </a:rPr>
              <a:t>, </a:t>
            </a:r>
            <a:r>
              <a:rPr lang="en-GB" sz="1400" dirty="0" err="1">
                <a:latin typeface="Courier New" panose="02070309020205020404" pitchFamily="49" charset="0"/>
              </a:rPr>
              <a:t>new_armour</a:t>
            </a:r>
            <a:r>
              <a:rPr lang="en-GB" sz="1400" dirty="0">
                <a:latin typeface="Courier New" panose="02070309020205020404" pitchFamily="49" charset="0"/>
              </a:rPr>
              <a:t>)</a:t>
            </a:r>
          </a:p>
          <a:p>
            <a:pPr>
              <a:spcBef>
                <a:spcPct val="0"/>
              </a:spcBef>
            </a:pPr>
            <a:r>
              <a:rPr lang="en-GB" sz="1400" dirty="0">
                <a:latin typeface="Courier New" panose="02070309020205020404" pitchFamily="49" charset="0"/>
              </a:rPr>
              <a:t>        raise </a:t>
            </a:r>
            <a:r>
              <a:rPr lang="en-GB" sz="1400" dirty="0" err="1">
                <a:latin typeface="Courier New" panose="02070309020205020404" pitchFamily="49" charset="0"/>
              </a:rPr>
              <a:t>TypeError</a:t>
            </a:r>
            <a:r>
              <a:rPr lang="en-GB" sz="1400" dirty="0">
                <a:latin typeface="Courier New" panose="02070309020205020404" pitchFamily="49" charset="0"/>
              </a:rPr>
              <a:t>("Can only add another Tank to a Tank!")</a:t>
            </a:r>
          </a:p>
          <a:p>
            <a:pPr>
              <a:spcBef>
                <a:spcPct val="0"/>
              </a:spcBef>
            </a:pPr>
            <a:endParaRPr lang="en-GB" sz="1400" dirty="0">
              <a:latin typeface="Courier New" panose="02070309020205020404" pitchFamily="49" charset="0"/>
            </a:endParaRPr>
          </a:p>
          <a:p>
            <a:pPr>
              <a:spcBef>
                <a:spcPct val="0"/>
              </a:spcBef>
            </a:pPr>
            <a:r>
              <a:rPr lang="en-GB" sz="1400" dirty="0">
                <a:latin typeface="Courier New" panose="02070309020205020404" pitchFamily="49" charset="0"/>
              </a:rPr>
              <a:t>tank1 = Tank("Tiger", 100, 50)</a:t>
            </a:r>
          </a:p>
          <a:p>
            <a:pPr>
              <a:spcBef>
                <a:spcPct val="0"/>
              </a:spcBef>
            </a:pPr>
            <a:r>
              <a:rPr lang="en-GB" sz="1400" dirty="0">
                <a:latin typeface="Courier New" panose="02070309020205020404" pitchFamily="49" charset="0"/>
              </a:rPr>
              <a:t>tank2 = Tank("Panther", 120, 60)</a:t>
            </a:r>
          </a:p>
          <a:p>
            <a:pPr>
              <a:spcBef>
                <a:spcPct val="0"/>
              </a:spcBef>
            </a:pPr>
            <a:r>
              <a:rPr lang="en-GB" sz="1400" dirty="0">
                <a:latin typeface="Courier New" panose="02070309020205020404" pitchFamily="49" charset="0"/>
              </a:rPr>
              <a:t>print(tank1) </a:t>
            </a:r>
          </a:p>
          <a:p>
            <a:pPr>
              <a:spcBef>
                <a:spcPct val="0"/>
              </a:spcBef>
            </a:pPr>
            <a:r>
              <a:rPr lang="en-GB" sz="1400" dirty="0">
                <a:latin typeface="Courier New" panose="02070309020205020404" pitchFamily="49" charset="0"/>
              </a:rPr>
              <a:t>print(tank2)</a:t>
            </a:r>
          </a:p>
          <a:p>
            <a:pPr>
              <a:spcBef>
                <a:spcPct val="0"/>
              </a:spcBef>
            </a:pPr>
            <a:r>
              <a:rPr lang="en-GB" sz="1400" dirty="0">
                <a:latin typeface="Courier New" panose="02070309020205020404" pitchFamily="49" charset="0"/>
              </a:rPr>
              <a:t>print(tank1 + tank2)</a:t>
            </a:r>
          </a:p>
        </p:txBody>
      </p:sp>
      <p:sp>
        <p:nvSpPr>
          <p:cNvPr id="14340" name="Text Box 5">
            <a:extLst>
              <a:ext uri="{FF2B5EF4-FFF2-40B4-BE49-F238E27FC236}">
                <a16:creationId xmlns:a16="http://schemas.microsoft.com/office/drawing/2014/main" id="{E7BA0659-D160-6DE8-24FD-BBE1DE5E0F86}"/>
              </a:ext>
            </a:extLst>
          </p:cNvPr>
          <p:cNvSpPr txBox="1">
            <a:spLocks noChangeArrowheads="1"/>
          </p:cNvSpPr>
          <p:nvPr/>
        </p:nvSpPr>
        <p:spPr bwMode="auto">
          <a:xfrm>
            <a:off x="5113020" y="5918000"/>
            <a:ext cx="5836920"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Tank Name: Tiger, Health: 100, Armor: 50</a:t>
            </a:r>
          </a:p>
          <a:p>
            <a:pPr>
              <a:spcBef>
                <a:spcPct val="0"/>
              </a:spcBef>
            </a:pPr>
            <a:r>
              <a:rPr lang="en-GB" sz="1600" dirty="0">
                <a:latin typeface="Courier New" panose="02070309020205020404" pitchFamily="49" charset="0"/>
              </a:rPr>
              <a:t>Tank Name: Panther, Health: 120, Armor: 60</a:t>
            </a:r>
          </a:p>
          <a:p>
            <a:pPr>
              <a:spcBef>
                <a:spcPct val="0"/>
              </a:spcBef>
            </a:pPr>
            <a:r>
              <a:rPr lang="en-GB" sz="1600" dirty="0">
                <a:latin typeface="Courier New" panose="02070309020205020404" pitchFamily="49" charset="0"/>
              </a:rPr>
              <a:t>Tank Name: Tiger-Pant, Health: 220, Armor: 110</a:t>
            </a:r>
          </a:p>
        </p:txBody>
      </p:sp>
      <p:sp>
        <p:nvSpPr>
          <p:cNvPr id="14341" name="Text Box 6">
            <a:extLst>
              <a:ext uri="{FF2B5EF4-FFF2-40B4-BE49-F238E27FC236}">
                <a16:creationId xmlns:a16="http://schemas.microsoft.com/office/drawing/2014/main" id="{74E89A67-0469-FD71-53A4-EDB77CCB48CC}"/>
              </a:ext>
            </a:extLst>
          </p:cNvPr>
          <p:cNvSpPr txBox="1">
            <a:spLocks noChangeArrowheads="1"/>
          </p:cNvSpPr>
          <p:nvPr/>
        </p:nvSpPr>
        <p:spPr bwMode="auto">
          <a:xfrm>
            <a:off x="8178800" y="1840985"/>
            <a:ext cx="2771140" cy="59055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Note private variable names starting with underscores</a:t>
            </a:r>
          </a:p>
        </p:txBody>
      </p:sp>
      <p:sp>
        <p:nvSpPr>
          <p:cNvPr id="3" name="Rectangle 2">
            <a:extLst>
              <a:ext uri="{FF2B5EF4-FFF2-40B4-BE49-F238E27FC236}">
                <a16:creationId xmlns:a16="http://schemas.microsoft.com/office/drawing/2014/main" id="{1227799D-5A54-3AE6-0DBD-E7A19D3D9B81}"/>
              </a:ext>
            </a:extLst>
          </p:cNvPr>
          <p:cNvSpPr/>
          <p:nvPr/>
        </p:nvSpPr>
        <p:spPr>
          <a:xfrm>
            <a:off x="2485100" y="2431535"/>
            <a:ext cx="322524" cy="369332"/>
          </a:xfrm>
          <a:prstGeom prst="rect">
            <a:avLst/>
          </a:prstGeom>
        </p:spPr>
        <p:txBody>
          <a:bodyPr wrap="none">
            <a:spAutoFit/>
          </a:bodyPr>
          <a:lstStyle/>
          <a:p>
            <a:r>
              <a:rPr lang="en-GB" dirty="0">
                <a:solidFill>
                  <a:srgbClr val="000000"/>
                </a:solidFill>
                <a:latin typeface="Courier New" panose="02070309020205020404" pitchFamily="49" charset="0"/>
              </a:rPr>
              <a:t> </a:t>
            </a:r>
            <a:endParaRPr lang="en-GB" dirty="0"/>
          </a:p>
        </p:txBody>
      </p:sp>
      <p:pic>
        <p:nvPicPr>
          <p:cNvPr id="6" name="Picture 5" descr="A logo of a tiger&#10;&#10;Description automatically generated">
            <a:extLst>
              <a:ext uri="{FF2B5EF4-FFF2-40B4-BE49-F238E27FC236}">
                <a16:creationId xmlns:a16="http://schemas.microsoft.com/office/drawing/2014/main" id="{D17225DF-AF1B-47A5-5975-76294580F6D5}"/>
              </a:ext>
            </a:extLst>
          </p:cNvPr>
          <p:cNvPicPr>
            <a:picLocks noChangeAspect="1"/>
          </p:cNvPicPr>
          <p:nvPr/>
        </p:nvPicPr>
        <p:blipFill>
          <a:blip r:embed="rId3"/>
          <a:stretch>
            <a:fillRect/>
          </a:stretch>
        </p:blipFill>
        <p:spPr>
          <a:xfrm>
            <a:off x="11060020" y="6222525"/>
            <a:ext cx="904242" cy="514916"/>
          </a:xfrm>
          <a:prstGeom prst="rect">
            <a:avLst/>
          </a:prstGeom>
        </p:spPr>
      </p:pic>
    </p:spTree>
    <p:extLst>
      <p:ext uri="{BB962C8B-B14F-4D97-AF65-F5344CB8AC3E}">
        <p14:creationId xmlns:p14="http://schemas.microsoft.com/office/powerpoint/2010/main" val="4065981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044764" y="302129"/>
            <a:ext cx="11517818" cy="805001"/>
          </a:xfrm>
        </p:spPr>
        <p:txBody>
          <a:bodyPr/>
          <a:lstStyle/>
          <a:p>
            <a:pPr eaLnBrk="1" hangingPunct="1"/>
            <a:r>
              <a:rPr lang="en-GB" dirty="0"/>
              <a:t>Getter and Setter Methods</a:t>
            </a:r>
          </a:p>
        </p:txBody>
      </p:sp>
      <p:sp>
        <p:nvSpPr>
          <p:cNvPr id="15363" name="Rectangle 3"/>
          <p:cNvSpPr>
            <a:spLocks noGrp="1" noChangeArrowheads="1"/>
          </p:cNvSpPr>
          <p:nvPr>
            <p:ph idx="1"/>
          </p:nvPr>
        </p:nvSpPr>
        <p:spPr>
          <a:xfrm>
            <a:off x="432713" y="1208236"/>
            <a:ext cx="8294728" cy="1886486"/>
          </a:xfrm>
        </p:spPr>
        <p:txBody>
          <a:bodyPr/>
          <a:lstStyle/>
          <a:p>
            <a:r>
              <a:rPr lang="en-GB" b="1" dirty="0"/>
              <a:t>Why use Getter and Setter methods</a:t>
            </a:r>
          </a:p>
          <a:p>
            <a:pPr marL="441325" lvl="1" indent="-258763">
              <a:buFont typeface="Arial" panose="020B0604020202020204" pitchFamily="34" charset="0"/>
              <a:buChar char="•"/>
            </a:pPr>
            <a:r>
              <a:rPr lang="en-GB" sz="1800" dirty="0"/>
              <a:t>Control access to private attributes</a:t>
            </a:r>
          </a:p>
          <a:p>
            <a:pPr marL="441325" lvl="1" indent="-258763">
              <a:buFont typeface="Arial" panose="020B0604020202020204" pitchFamily="34" charset="0"/>
              <a:buChar char="•"/>
            </a:pPr>
            <a:r>
              <a:rPr lang="en-GB" sz="1800" dirty="0"/>
              <a:t>Encapsulate logic for getting and setting values</a:t>
            </a:r>
          </a:p>
          <a:p>
            <a:pPr marL="441325" lvl="2" indent="-258763">
              <a:buFont typeface="Arial" panose="020B0604020202020204" pitchFamily="34" charset="0"/>
              <a:buChar char="•"/>
            </a:pPr>
            <a:r>
              <a:rPr lang="en-GB" sz="1800" dirty="0"/>
              <a:t>Omitting the setter method means attribute is read-only</a:t>
            </a:r>
          </a:p>
          <a:p>
            <a:pPr marL="441325" lvl="1" indent="-258763">
              <a:buFont typeface="Arial" panose="020B0604020202020204" pitchFamily="34" charset="0"/>
              <a:buChar char="•"/>
            </a:pPr>
            <a:r>
              <a:rPr lang="en-GB" sz="1800" dirty="0"/>
              <a:t>Maintain data integrity and enforce validation</a:t>
            </a:r>
          </a:p>
        </p:txBody>
      </p:sp>
      <p:sp>
        <p:nvSpPr>
          <p:cNvPr id="15366" name="Text Box 5"/>
          <p:cNvSpPr txBox="1">
            <a:spLocks noChangeArrowheads="1"/>
          </p:cNvSpPr>
          <p:nvPr/>
        </p:nvSpPr>
        <p:spPr bwMode="auto">
          <a:xfrm>
            <a:off x="891710" y="3094722"/>
            <a:ext cx="5760550" cy="329320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class Tank:   </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get_health</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self._health</a:t>
            </a: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set_health</a:t>
            </a:r>
            <a:r>
              <a:rPr lang="en-GB" sz="1600" dirty="0">
                <a:latin typeface="Courier New" panose="02070309020205020404" pitchFamily="49" charset="0"/>
              </a:rPr>
              <a:t>(self, </a:t>
            </a:r>
            <a:r>
              <a:rPr lang="en-GB" sz="1600" dirty="0" err="1">
                <a:latin typeface="Courier New" panose="02070309020205020404" pitchFamily="49" charset="0"/>
              </a:rPr>
              <a:t>new_health</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if </a:t>
            </a:r>
            <a:r>
              <a:rPr lang="en-GB" sz="1600" dirty="0" err="1">
                <a:latin typeface="Courier New" panose="02070309020205020404" pitchFamily="49" charset="0"/>
              </a:rPr>
              <a:t>new_health</a:t>
            </a:r>
            <a:r>
              <a:rPr lang="en-GB" sz="1600" dirty="0">
                <a:latin typeface="Courier New" panose="02070309020205020404" pitchFamily="49" charset="0"/>
              </a:rPr>
              <a:t> &lt; 0:</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0</a:t>
            </a:r>
          </a:p>
          <a:p>
            <a:pPr>
              <a:spcBef>
                <a:spcPct val="0"/>
              </a:spcBef>
            </a:pPr>
            <a:r>
              <a:rPr lang="en-GB" sz="1600" dirty="0">
                <a:latin typeface="Courier New" panose="02070309020205020404" pitchFamily="49" charset="0"/>
              </a:rPr>
              <a:t>        else:</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a:t>
            </a:r>
            <a:r>
              <a:rPr lang="en-GB" sz="1600" dirty="0" err="1">
                <a:latin typeface="Courier New" panose="02070309020205020404" pitchFamily="49" charset="0"/>
              </a:rPr>
              <a:t>new_health</a:t>
            </a:r>
            <a:endParaRPr lang="en-GB" sz="1600" dirty="0">
              <a:latin typeface="Courier New" panose="02070309020205020404" pitchFamily="49" charset="0"/>
            </a:endParaRPr>
          </a:p>
          <a:p>
            <a:pPr>
              <a:spcBef>
                <a:spcPct val="0"/>
              </a:spcBef>
            </a:pPr>
            <a:endParaRPr lang="en-GB" sz="1600" dirty="0">
              <a:latin typeface="Courier New" panose="02070309020205020404" pitchFamily="49" charset="0"/>
            </a:endParaRPr>
          </a:p>
          <a:p>
            <a:pPr>
              <a:spcBef>
                <a:spcPct val="0"/>
              </a:spcBef>
            </a:pPr>
            <a:r>
              <a:rPr lang="en-US" sz="1600" dirty="0">
                <a:latin typeface="Courier New" panose="02070309020205020404" pitchFamily="49" charset="0"/>
              </a:rPr>
              <a:t>tank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Panther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r>
              <a:rPr lang="en-GB" sz="1600" dirty="0" err="1">
                <a:latin typeface="Courier New" panose="02070309020205020404" pitchFamily="49" charset="0"/>
              </a:rPr>
              <a:t>tank.set_health</a:t>
            </a:r>
            <a:r>
              <a:rPr lang="en-GB" sz="1600" dirty="0">
                <a:latin typeface="Courier New" panose="02070309020205020404" pitchFamily="49" charset="0"/>
              </a:rPr>
              <a:t>(90)</a:t>
            </a:r>
          </a:p>
          <a:p>
            <a:pPr>
              <a:spcBef>
                <a:spcPct val="0"/>
              </a:spcBef>
            </a:pPr>
            <a:r>
              <a:rPr lang="en-GB" sz="1600" dirty="0">
                <a:latin typeface="Courier New" panose="02070309020205020404" pitchFamily="49" charset="0"/>
              </a:rPr>
              <a:t>print("Health of tank = {</a:t>
            </a:r>
            <a:r>
              <a:rPr lang="en-GB" sz="1600" dirty="0" err="1">
                <a:latin typeface="Courier New" panose="02070309020205020404" pitchFamily="49" charset="0"/>
              </a:rPr>
              <a:t>tank.get_health</a:t>
            </a:r>
            <a:r>
              <a:rPr lang="en-GB" sz="1600" dirty="0">
                <a:latin typeface="Courier New" panose="02070309020205020404" pitchFamily="49" charset="0"/>
              </a:rPr>
              <a:t>()}")</a:t>
            </a:r>
          </a:p>
        </p:txBody>
      </p:sp>
      <p:sp>
        <p:nvSpPr>
          <p:cNvPr id="4" name="Text Box 5">
            <a:extLst>
              <a:ext uri="{FF2B5EF4-FFF2-40B4-BE49-F238E27FC236}">
                <a16:creationId xmlns:a16="http://schemas.microsoft.com/office/drawing/2014/main" id="{5FD1FA2C-9ADE-5824-9905-E0A762E1E42D}"/>
              </a:ext>
            </a:extLst>
          </p:cNvPr>
          <p:cNvSpPr txBox="1">
            <a:spLocks noChangeArrowheads="1"/>
          </p:cNvSpPr>
          <p:nvPr/>
        </p:nvSpPr>
        <p:spPr bwMode="auto">
          <a:xfrm>
            <a:off x="4145280" y="6443242"/>
            <a:ext cx="2506980"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Health of tank = 90</a:t>
            </a:r>
          </a:p>
        </p:txBody>
      </p:sp>
      <p:sp>
        <p:nvSpPr>
          <p:cNvPr id="5" name="Text Box 6">
            <a:extLst>
              <a:ext uri="{FF2B5EF4-FFF2-40B4-BE49-F238E27FC236}">
                <a16:creationId xmlns:a16="http://schemas.microsoft.com/office/drawing/2014/main" id="{D5C6FC8B-CA22-7974-90CB-9019858664EB}"/>
              </a:ext>
            </a:extLst>
          </p:cNvPr>
          <p:cNvSpPr txBox="1">
            <a:spLocks noChangeArrowheads="1"/>
          </p:cNvSpPr>
          <p:nvPr/>
        </p:nvSpPr>
        <p:spPr bwMode="auto">
          <a:xfrm>
            <a:off x="3807107" y="3094722"/>
            <a:ext cx="2845153"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..additional methods for class</a:t>
            </a:r>
          </a:p>
        </p:txBody>
      </p:sp>
      <p:pic>
        <p:nvPicPr>
          <p:cNvPr id="9" name="Picture 8" descr="A green check mark on a black background&#10;&#10;Description automatically generated">
            <a:extLst>
              <a:ext uri="{FF2B5EF4-FFF2-40B4-BE49-F238E27FC236}">
                <a16:creationId xmlns:a16="http://schemas.microsoft.com/office/drawing/2014/main" id="{9DBF553C-54C5-FC96-4013-2F4CA31A764F}"/>
              </a:ext>
            </a:extLst>
          </p:cNvPr>
          <p:cNvPicPr>
            <a:picLocks noChangeAspect="1"/>
          </p:cNvPicPr>
          <p:nvPr/>
        </p:nvPicPr>
        <p:blipFill>
          <a:blip r:embed="rId3"/>
          <a:stretch>
            <a:fillRect/>
          </a:stretch>
        </p:blipFill>
        <p:spPr>
          <a:xfrm>
            <a:off x="226374" y="5306297"/>
            <a:ext cx="818390" cy="941834"/>
          </a:xfrm>
          <a:prstGeom prst="rect">
            <a:avLst/>
          </a:prstGeom>
        </p:spPr>
      </p:pic>
      <p:sp>
        <p:nvSpPr>
          <p:cNvPr id="10" name="Text Box 5">
            <a:extLst>
              <a:ext uri="{FF2B5EF4-FFF2-40B4-BE49-F238E27FC236}">
                <a16:creationId xmlns:a16="http://schemas.microsoft.com/office/drawing/2014/main" id="{D00D8FE2-95E4-4E33-6DCE-31F7877B8CF4}"/>
              </a:ext>
            </a:extLst>
          </p:cNvPr>
          <p:cNvSpPr txBox="1">
            <a:spLocks noChangeArrowheads="1"/>
          </p:cNvSpPr>
          <p:nvPr/>
        </p:nvSpPr>
        <p:spPr bwMode="auto">
          <a:xfrm>
            <a:off x="6754213" y="5556934"/>
            <a:ext cx="5211413" cy="83099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tank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Panther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r>
              <a:rPr lang="en-GB" sz="1600" dirty="0" err="1">
                <a:latin typeface="Courier New" panose="02070309020205020404" pitchFamily="49" charset="0"/>
              </a:rPr>
              <a:t>tank._health</a:t>
            </a:r>
            <a:r>
              <a:rPr lang="en-GB" sz="1600" dirty="0">
                <a:latin typeface="Courier New" panose="02070309020205020404" pitchFamily="49" charset="0"/>
              </a:rPr>
              <a:t> = 666</a:t>
            </a:r>
          </a:p>
          <a:p>
            <a:pPr>
              <a:spcBef>
                <a:spcPct val="0"/>
              </a:spcBef>
            </a:pPr>
            <a:r>
              <a:rPr lang="en-GB" sz="1600" dirty="0">
                <a:latin typeface="Courier New" panose="02070309020205020404" pitchFamily="49" charset="0"/>
              </a:rPr>
              <a:t>print(</a:t>
            </a:r>
            <a:r>
              <a:rPr lang="en-GB" sz="1600" dirty="0" err="1">
                <a:latin typeface="Courier New" panose="02070309020205020404" pitchFamily="49" charset="0"/>
              </a:rPr>
              <a:t>f"Health</a:t>
            </a:r>
            <a:r>
              <a:rPr lang="en-GB" sz="1600" dirty="0">
                <a:latin typeface="Courier New" panose="02070309020205020404" pitchFamily="49" charset="0"/>
              </a:rPr>
              <a:t> of tank = {</a:t>
            </a:r>
            <a:r>
              <a:rPr lang="en-GB" sz="1600" dirty="0" err="1">
                <a:latin typeface="Courier New" panose="02070309020205020404" pitchFamily="49" charset="0"/>
              </a:rPr>
              <a:t>tank._health</a:t>
            </a:r>
            <a:r>
              <a:rPr lang="en-GB" sz="1600" dirty="0">
                <a:latin typeface="Courier New" panose="02070309020205020404" pitchFamily="49" charset="0"/>
              </a:rPr>
              <a:t>}")</a:t>
            </a:r>
          </a:p>
        </p:txBody>
      </p:sp>
      <p:pic>
        <p:nvPicPr>
          <p:cNvPr id="7" name="Picture 6" descr="A red x on a black background&#10;&#10;Description automatically generated">
            <a:extLst>
              <a:ext uri="{FF2B5EF4-FFF2-40B4-BE49-F238E27FC236}">
                <a16:creationId xmlns:a16="http://schemas.microsoft.com/office/drawing/2014/main" id="{85806342-12E1-02B4-0332-E41F1083BD5B}"/>
              </a:ext>
            </a:extLst>
          </p:cNvPr>
          <p:cNvPicPr>
            <a:picLocks noChangeAspect="1"/>
          </p:cNvPicPr>
          <p:nvPr/>
        </p:nvPicPr>
        <p:blipFill>
          <a:blip r:embed="rId4"/>
          <a:stretch>
            <a:fillRect/>
          </a:stretch>
        </p:blipFill>
        <p:spPr>
          <a:xfrm>
            <a:off x="10910145" y="5506524"/>
            <a:ext cx="932690" cy="635509"/>
          </a:xfrm>
          <a:prstGeom prst="rect">
            <a:avLst/>
          </a:prstGeom>
        </p:spPr>
      </p:pic>
      <p:sp>
        <p:nvSpPr>
          <p:cNvPr id="11" name="Text Box 6">
            <a:extLst>
              <a:ext uri="{FF2B5EF4-FFF2-40B4-BE49-F238E27FC236}">
                <a16:creationId xmlns:a16="http://schemas.microsoft.com/office/drawing/2014/main" id="{75E21C8C-5156-8ED3-5E88-162838F8BBC7}"/>
              </a:ext>
            </a:extLst>
          </p:cNvPr>
          <p:cNvSpPr txBox="1">
            <a:spLocks noChangeArrowheads="1"/>
          </p:cNvSpPr>
          <p:nvPr/>
        </p:nvSpPr>
        <p:spPr bwMode="auto">
          <a:xfrm>
            <a:off x="7419548" y="5156685"/>
            <a:ext cx="4066048" cy="338554"/>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t>Do NOT access private attributes directly!</a:t>
            </a:r>
          </a:p>
        </p:txBody>
      </p:sp>
      <p:sp>
        <p:nvSpPr>
          <p:cNvPr id="12" name="Text Box 5">
            <a:extLst>
              <a:ext uri="{FF2B5EF4-FFF2-40B4-BE49-F238E27FC236}">
                <a16:creationId xmlns:a16="http://schemas.microsoft.com/office/drawing/2014/main" id="{5EBC6281-DABF-1585-5C41-EA767D503B2B}"/>
              </a:ext>
            </a:extLst>
          </p:cNvPr>
          <p:cNvSpPr txBox="1">
            <a:spLocks noChangeArrowheads="1"/>
          </p:cNvSpPr>
          <p:nvPr/>
        </p:nvSpPr>
        <p:spPr bwMode="auto">
          <a:xfrm>
            <a:off x="9296400" y="6443242"/>
            <a:ext cx="2669226"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Health of tank = 666</a:t>
            </a:r>
          </a:p>
        </p:txBody>
      </p:sp>
    </p:spTree>
    <p:extLst>
      <p:ext uri="{BB962C8B-B14F-4D97-AF65-F5344CB8AC3E}">
        <p14:creationId xmlns:p14="http://schemas.microsoft.com/office/powerpoint/2010/main" val="1411405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835BF-F838-1F93-17F6-9262CD24EF2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F0F6CC36-7F53-E895-9C3D-765FA293E02D}"/>
              </a:ext>
            </a:extLst>
          </p:cNvPr>
          <p:cNvSpPr>
            <a:spLocks noGrp="1" noChangeArrowheads="1"/>
          </p:cNvSpPr>
          <p:nvPr>
            <p:ph type="title"/>
          </p:nvPr>
        </p:nvSpPr>
        <p:spPr>
          <a:xfrm>
            <a:off x="1044764" y="302129"/>
            <a:ext cx="11517818" cy="805001"/>
          </a:xfrm>
        </p:spPr>
        <p:txBody>
          <a:bodyPr/>
          <a:lstStyle/>
          <a:p>
            <a:pPr eaLnBrk="1" hangingPunct="1"/>
            <a:r>
              <a:rPr lang="en-GB" dirty="0"/>
              <a:t>Properties</a:t>
            </a:r>
          </a:p>
        </p:txBody>
      </p:sp>
      <p:sp>
        <p:nvSpPr>
          <p:cNvPr id="15363" name="Rectangle 3">
            <a:extLst>
              <a:ext uri="{FF2B5EF4-FFF2-40B4-BE49-F238E27FC236}">
                <a16:creationId xmlns:a16="http://schemas.microsoft.com/office/drawing/2014/main" id="{BF8A8380-C35C-F01C-5010-5AEC48DD83AE}"/>
              </a:ext>
            </a:extLst>
          </p:cNvPr>
          <p:cNvSpPr>
            <a:spLocks noGrp="1" noChangeArrowheads="1"/>
          </p:cNvSpPr>
          <p:nvPr>
            <p:ph idx="1"/>
          </p:nvPr>
        </p:nvSpPr>
        <p:spPr>
          <a:xfrm>
            <a:off x="432712" y="1208236"/>
            <a:ext cx="11516239" cy="1150113"/>
          </a:xfrm>
        </p:spPr>
        <p:txBody>
          <a:bodyPr/>
          <a:lstStyle/>
          <a:p>
            <a:r>
              <a:rPr lang="en-GB" b="1" dirty="0"/>
              <a:t>What is property()?</a:t>
            </a:r>
          </a:p>
          <a:p>
            <a:pPr marL="441325" lvl="1" indent="-258763">
              <a:buFont typeface="Arial" panose="020B0604020202020204" pitchFamily="34" charset="0"/>
              <a:buChar char="•"/>
            </a:pPr>
            <a:r>
              <a:rPr lang="en-GB" dirty="0"/>
              <a:t>A built-in function for defining getters, setters, </a:t>
            </a:r>
            <a:r>
              <a:rPr lang="en-GB" dirty="0" err="1"/>
              <a:t>deleters</a:t>
            </a:r>
            <a:r>
              <a:rPr lang="en-GB" dirty="0"/>
              <a:t> and docstrings.</a:t>
            </a:r>
          </a:p>
          <a:p>
            <a:pPr marL="441325" lvl="1" indent="-258763">
              <a:buFont typeface="Arial" panose="020B0604020202020204" pitchFamily="34" charset="0"/>
              <a:buChar char="•"/>
            </a:pPr>
            <a:r>
              <a:rPr lang="en-GB" dirty="0"/>
              <a:t>Provides control over attribute access with methods.</a:t>
            </a:r>
          </a:p>
        </p:txBody>
      </p:sp>
      <p:sp>
        <p:nvSpPr>
          <p:cNvPr id="15366" name="Text Box 5">
            <a:extLst>
              <a:ext uri="{FF2B5EF4-FFF2-40B4-BE49-F238E27FC236}">
                <a16:creationId xmlns:a16="http://schemas.microsoft.com/office/drawing/2014/main" id="{2448E410-6EF2-BEE3-D6EC-8DD087BE7627}"/>
              </a:ext>
            </a:extLst>
          </p:cNvPr>
          <p:cNvSpPr txBox="1">
            <a:spLocks noChangeArrowheads="1"/>
          </p:cNvSpPr>
          <p:nvPr/>
        </p:nvSpPr>
        <p:spPr bwMode="auto">
          <a:xfrm>
            <a:off x="889382" y="2923441"/>
            <a:ext cx="10515870" cy="378565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class Tank:   </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get_health</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 same code as previous slide</a:t>
            </a: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set_health</a:t>
            </a:r>
            <a:r>
              <a:rPr lang="en-GB" sz="1600" dirty="0">
                <a:latin typeface="Courier New" panose="02070309020205020404" pitchFamily="49" charset="0"/>
              </a:rPr>
              <a:t>(self, </a:t>
            </a:r>
            <a:r>
              <a:rPr lang="en-GB" sz="1600" dirty="0" err="1">
                <a:latin typeface="Courier New" panose="02070309020205020404" pitchFamily="49" charset="0"/>
              </a:rPr>
              <a:t>new_health</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 Same code as previous slide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del_health</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None</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tank_health</a:t>
            </a:r>
            <a:r>
              <a:rPr lang="en-GB" sz="1600" dirty="0">
                <a:latin typeface="Courier New" panose="02070309020205020404" pitchFamily="49" charset="0"/>
              </a:rPr>
              <a:t> = </a:t>
            </a:r>
            <a:r>
              <a:rPr lang="en-GB" sz="1600" b="1" dirty="0">
                <a:latin typeface="Courier New" panose="02070309020205020404" pitchFamily="49" charset="0"/>
              </a:rPr>
              <a:t>property</a:t>
            </a:r>
            <a:r>
              <a:rPr lang="en-GB" sz="1600" dirty="0">
                <a:latin typeface="Courier New" panose="02070309020205020404" pitchFamily="49" charset="0"/>
              </a:rPr>
              <a:t>(</a:t>
            </a:r>
            <a:r>
              <a:rPr lang="en-GB" sz="1600" dirty="0" err="1">
                <a:latin typeface="Courier New" panose="02070309020205020404" pitchFamily="49" charset="0"/>
              </a:rPr>
              <a:t>get_health</a:t>
            </a:r>
            <a:r>
              <a:rPr lang="en-GB" sz="1600" dirty="0">
                <a:latin typeface="Courier New" panose="02070309020205020404" pitchFamily="49" charset="0"/>
              </a:rPr>
              <a:t>, </a:t>
            </a:r>
            <a:r>
              <a:rPr lang="en-GB" sz="1600" dirty="0" err="1">
                <a:latin typeface="Courier New" panose="02070309020205020404" pitchFamily="49" charset="0"/>
              </a:rPr>
              <a:t>set_health</a:t>
            </a:r>
            <a:r>
              <a:rPr lang="en-GB" sz="1600" dirty="0">
                <a:latin typeface="Courier New" panose="02070309020205020404" pitchFamily="49" charset="0"/>
              </a:rPr>
              <a:t>, </a:t>
            </a:r>
            <a:r>
              <a:rPr lang="en-GB" sz="1600" dirty="0" err="1">
                <a:latin typeface="Courier New" panose="02070309020205020404" pitchFamily="49" charset="0"/>
              </a:rPr>
              <a:t>del_health</a:t>
            </a:r>
            <a:r>
              <a:rPr lang="en-GB" sz="1600" dirty="0">
                <a:latin typeface="Courier New" panose="02070309020205020404" pitchFamily="49" charset="0"/>
              </a:rPr>
              <a:t>, "Health of the Tank")</a:t>
            </a:r>
          </a:p>
          <a:p>
            <a:pPr>
              <a:spcBef>
                <a:spcPct val="0"/>
              </a:spcBef>
            </a:pPr>
            <a:endParaRPr lang="en-GB" sz="1600" dirty="0">
              <a:latin typeface="Courier New" panose="02070309020205020404" pitchFamily="49" charset="0"/>
            </a:endParaRPr>
          </a:p>
          <a:p>
            <a:pPr>
              <a:spcBef>
                <a:spcPct val="0"/>
              </a:spcBef>
            </a:pPr>
            <a:r>
              <a:rPr lang="en-US" sz="1600" dirty="0">
                <a:latin typeface="Courier New" panose="02070309020205020404" pitchFamily="49" charset="0"/>
              </a:rPr>
              <a:t>tank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Panther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r>
              <a:rPr lang="en-GB" sz="1600" b="1" dirty="0" err="1">
                <a:latin typeface="Courier New" panose="02070309020205020404" pitchFamily="49" charset="0"/>
              </a:rPr>
              <a:t>tank.tank_health</a:t>
            </a:r>
            <a:r>
              <a:rPr lang="en-GB" sz="1600" b="1" dirty="0">
                <a:latin typeface="Courier New" panose="02070309020205020404" pitchFamily="49" charset="0"/>
              </a:rPr>
              <a:t> </a:t>
            </a:r>
            <a:r>
              <a:rPr lang="en-GB" sz="1600" dirty="0">
                <a:latin typeface="Courier New" panose="02070309020205020404" pitchFamily="49" charset="0"/>
              </a:rPr>
              <a:t>= 90</a:t>
            </a:r>
          </a:p>
          <a:p>
            <a:pPr>
              <a:spcBef>
                <a:spcPct val="0"/>
              </a:spcBef>
            </a:pPr>
            <a:r>
              <a:rPr lang="en-GB" sz="1600" dirty="0">
                <a:latin typeface="Courier New" panose="02070309020205020404" pitchFamily="49" charset="0"/>
              </a:rPr>
              <a:t>print("Health of tank = {</a:t>
            </a:r>
            <a:r>
              <a:rPr lang="en-GB" sz="1600" b="1" dirty="0" err="1">
                <a:latin typeface="Courier New" panose="02070309020205020404" pitchFamily="49" charset="0"/>
              </a:rPr>
              <a:t>tank.tank_health</a:t>
            </a:r>
            <a:r>
              <a:rPr lang="en-GB" sz="1600" dirty="0">
                <a:latin typeface="Courier New" panose="02070309020205020404" pitchFamily="49" charset="0"/>
              </a:rPr>
              <a:t>}")</a:t>
            </a:r>
          </a:p>
        </p:txBody>
      </p:sp>
      <p:sp>
        <p:nvSpPr>
          <p:cNvPr id="3" name="TextBox 2">
            <a:extLst>
              <a:ext uri="{FF2B5EF4-FFF2-40B4-BE49-F238E27FC236}">
                <a16:creationId xmlns:a16="http://schemas.microsoft.com/office/drawing/2014/main" id="{A0F9ADE0-DEAD-5F6C-23C1-2AD61D59D0CA}"/>
              </a:ext>
            </a:extLst>
          </p:cNvPr>
          <p:cNvSpPr txBox="1"/>
          <p:nvPr/>
        </p:nvSpPr>
        <p:spPr>
          <a:xfrm>
            <a:off x="2042476" y="2358349"/>
            <a:ext cx="6969760" cy="369332"/>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defRPr/>
            </a:pPr>
            <a:r>
              <a:rPr lang="en-GB" dirty="0">
                <a:latin typeface="Courier New" panose="02070309020205020404" pitchFamily="49" charset="0"/>
                <a:cs typeface="Courier New" panose="02070309020205020404" pitchFamily="49" charset="0"/>
              </a:rPr>
              <a:t>property(</a:t>
            </a:r>
            <a:r>
              <a:rPr lang="en-GB" dirty="0" err="1">
                <a:latin typeface="Courier New" panose="02070309020205020404" pitchFamily="49" charset="0"/>
                <a:cs typeface="Courier New" panose="02070309020205020404" pitchFamily="49" charset="0"/>
              </a:rPr>
              <a:t>fget</a:t>
            </a:r>
            <a:r>
              <a:rPr lang="en-GB" dirty="0">
                <a:latin typeface="Courier New" panose="02070309020205020404" pitchFamily="49" charset="0"/>
                <a:cs typeface="Courier New" panose="02070309020205020404" pitchFamily="49" charset="0"/>
              </a:rPr>
              <a:t>=None, </a:t>
            </a:r>
            <a:r>
              <a:rPr lang="en-GB" dirty="0" err="1">
                <a:cs typeface="Courier New" panose="02070309020205020404" pitchFamily="49" charset="0"/>
              </a:rPr>
              <a:t>fset</a:t>
            </a:r>
            <a:r>
              <a:rPr lang="en-GB" dirty="0">
                <a:cs typeface="Courier New" panose="02070309020205020404" pitchFamily="49" charset="0"/>
              </a:rPr>
              <a:t>=None,  </a:t>
            </a:r>
            <a:r>
              <a:rPr lang="en-GB" dirty="0" err="1">
                <a:cs typeface="Courier New" panose="02070309020205020404" pitchFamily="49" charset="0"/>
              </a:rPr>
              <a:t>fdel</a:t>
            </a:r>
            <a:r>
              <a:rPr lang="en-GB" dirty="0">
                <a:cs typeface="Courier New" panose="02070309020205020404" pitchFamily="49" charset="0"/>
              </a:rPr>
              <a:t>=None,  doc=None</a:t>
            </a:r>
            <a:r>
              <a:rPr lang="en-GB"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06504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57191" y="314414"/>
            <a:ext cx="11517818" cy="805001"/>
          </a:xfrm>
        </p:spPr>
        <p:txBody>
          <a:bodyPr/>
          <a:lstStyle/>
          <a:p>
            <a:pPr eaLnBrk="1" hangingPunct="1"/>
            <a:r>
              <a:rPr lang="en-GB" dirty="0"/>
              <a:t>Properties and decorators</a:t>
            </a:r>
          </a:p>
        </p:txBody>
      </p:sp>
      <p:sp>
        <p:nvSpPr>
          <p:cNvPr id="16387" name="Rectangle 3"/>
          <p:cNvSpPr>
            <a:spLocks noGrp="1" noChangeArrowheads="1"/>
          </p:cNvSpPr>
          <p:nvPr>
            <p:ph idx="1"/>
          </p:nvPr>
        </p:nvSpPr>
        <p:spPr>
          <a:xfrm>
            <a:off x="341272" y="1273055"/>
            <a:ext cx="11516239" cy="2571320"/>
          </a:xfrm>
        </p:spPr>
        <p:txBody>
          <a:bodyPr/>
          <a:lstStyle/>
          <a:p>
            <a:pPr>
              <a:spcBef>
                <a:spcPts val="600"/>
              </a:spcBef>
            </a:pPr>
            <a:r>
              <a:rPr lang="en-GB" b="1" dirty="0"/>
              <a:t>What is @property?</a:t>
            </a:r>
          </a:p>
          <a:p>
            <a:pPr marL="441325" lvl="1" indent="-258763">
              <a:spcBef>
                <a:spcPts val="600"/>
              </a:spcBef>
              <a:buFont typeface="Arial" panose="020B0604020202020204" pitchFamily="34" charset="0"/>
              <a:buChar char="•"/>
            </a:pPr>
            <a:r>
              <a:rPr lang="en-GB" sz="1800" dirty="0"/>
              <a:t>A decorator is a function name prefixed with @</a:t>
            </a:r>
          </a:p>
          <a:p>
            <a:pPr marL="441325" lvl="1" indent="-258763">
              <a:spcBef>
                <a:spcPts val="600"/>
              </a:spcBef>
              <a:buFont typeface="Arial" panose="020B0604020202020204" pitchFamily="34" charset="0"/>
              <a:buChar char="•"/>
            </a:pPr>
            <a:r>
              <a:rPr lang="en-GB" sz="1800" dirty="0"/>
              <a:t>Allows attribute-like access to methods</a:t>
            </a:r>
          </a:p>
          <a:p>
            <a:pPr marL="441325" lvl="1" indent="-258763">
              <a:spcBef>
                <a:spcPts val="600"/>
              </a:spcBef>
              <a:buFont typeface="Arial" panose="020B0604020202020204" pitchFamily="34" charset="0"/>
              <a:buChar char="•"/>
            </a:pPr>
            <a:r>
              <a:rPr lang="en-GB" sz="1800" dirty="0"/>
              <a:t>Simplifies getter, setter and </a:t>
            </a:r>
            <a:r>
              <a:rPr lang="en-GB" sz="1800" dirty="0" err="1"/>
              <a:t>deleter</a:t>
            </a:r>
            <a:r>
              <a:rPr lang="en-GB" sz="1800" dirty="0"/>
              <a:t> methods</a:t>
            </a:r>
          </a:p>
          <a:p>
            <a:pPr>
              <a:spcBef>
                <a:spcPts val="600"/>
              </a:spcBef>
            </a:pPr>
            <a:r>
              <a:rPr lang="en-GB" b="1" dirty="0"/>
              <a:t>Decorators are syntactic sugar, but commonly used:</a:t>
            </a:r>
          </a:p>
          <a:p>
            <a:pPr marL="441325" lvl="1" indent="-258763">
              <a:spcBef>
                <a:spcPts val="600"/>
              </a:spcBef>
              <a:buFont typeface="Arial" panose="020B0604020202020204" pitchFamily="34" charset="0"/>
              <a:buChar char="•"/>
            </a:pPr>
            <a:r>
              <a:rPr lang="en-GB" sz="1800" dirty="0"/>
              <a:t>Built-in property() is usually called using a decorator.</a:t>
            </a:r>
          </a:p>
          <a:p>
            <a:pPr lvl="1"/>
            <a:endParaRPr lang="en-GB" dirty="0"/>
          </a:p>
        </p:txBody>
      </p:sp>
      <p:sp>
        <p:nvSpPr>
          <p:cNvPr id="16389" name="Text Box 5"/>
          <p:cNvSpPr txBox="1">
            <a:spLocks noChangeArrowheads="1"/>
          </p:cNvSpPr>
          <p:nvPr/>
        </p:nvSpPr>
        <p:spPr bwMode="auto">
          <a:xfrm>
            <a:off x="775019" y="3915754"/>
            <a:ext cx="5481777" cy="280076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class Tank:   </a:t>
            </a:r>
          </a:p>
          <a:p>
            <a:pPr>
              <a:spcBef>
                <a:spcPct val="0"/>
              </a:spcBef>
            </a:pPr>
            <a:r>
              <a:rPr lang="en-US" sz="1600" dirty="0">
                <a:latin typeface="Courier New" panose="02070309020205020404" pitchFamily="49" charset="0"/>
              </a:rPr>
              <a:t>    </a:t>
            </a:r>
            <a:r>
              <a:rPr lang="en-US" sz="1600" b="1" dirty="0">
                <a:latin typeface="Courier New" panose="02070309020205020404" pitchFamily="49" charset="0"/>
              </a:rPr>
              <a:t>@property</a:t>
            </a:r>
          </a:p>
          <a:p>
            <a:pPr>
              <a:spcBef>
                <a:spcPct val="0"/>
              </a:spcBef>
            </a:pPr>
            <a:r>
              <a:rPr lang="en-US" sz="1600" dirty="0">
                <a:latin typeface="Courier New" panose="02070309020205020404" pitchFamily="49" charset="0"/>
              </a:rPr>
              <a:t>    def </a:t>
            </a:r>
            <a:r>
              <a:rPr lang="en-US" sz="1600" dirty="0" err="1">
                <a:latin typeface="Courier New" panose="02070309020205020404" pitchFamily="49" charset="0"/>
              </a:rPr>
              <a:t>tank_health</a:t>
            </a:r>
            <a:r>
              <a:rPr lang="en-US" sz="1600" dirty="0">
                <a:latin typeface="Courier New" panose="02070309020205020404" pitchFamily="49" charset="0"/>
              </a:rPr>
              <a:t>(self):</a:t>
            </a:r>
          </a:p>
          <a:p>
            <a:pPr>
              <a:spcBef>
                <a:spcPct val="0"/>
              </a:spcBef>
            </a:pPr>
            <a:r>
              <a:rPr lang="en-US" sz="1600" dirty="0">
                <a:latin typeface="Courier New" panose="02070309020205020404" pitchFamily="49" charset="0"/>
              </a:rPr>
              <a:t>        return </a:t>
            </a:r>
            <a:r>
              <a:rPr lang="en-US" sz="1600" dirty="0" err="1">
                <a:latin typeface="Courier New" panose="02070309020205020404" pitchFamily="49" charset="0"/>
              </a:rPr>
              <a:t>self._health</a:t>
            </a:r>
            <a:endParaRPr lang="en-US" sz="1600" dirty="0">
              <a:latin typeface="Courier New" panose="02070309020205020404" pitchFamily="49" charset="0"/>
            </a:endParaRPr>
          </a:p>
          <a:p>
            <a:pPr>
              <a:spcBef>
                <a:spcPct val="0"/>
              </a:spcBef>
            </a:pPr>
            <a:r>
              <a:rPr lang="en-US" sz="1600" dirty="0">
                <a:latin typeface="Courier New" panose="02070309020205020404" pitchFamily="49" charset="0"/>
              </a:rPr>
              <a:t>        </a:t>
            </a:r>
          </a:p>
          <a:p>
            <a:pPr>
              <a:spcBef>
                <a:spcPct val="0"/>
              </a:spcBef>
            </a:pPr>
            <a:r>
              <a:rPr lang="en-US" sz="1600" dirty="0">
                <a:latin typeface="Courier New" panose="02070309020205020404" pitchFamily="49" charset="0"/>
              </a:rPr>
              <a:t>    </a:t>
            </a:r>
            <a:r>
              <a:rPr lang="en-US" sz="1600" b="1" dirty="0">
                <a:latin typeface="Courier New" panose="02070309020205020404" pitchFamily="49" charset="0"/>
              </a:rPr>
              <a:t>@tank_health.setter</a:t>
            </a:r>
          </a:p>
          <a:p>
            <a:pPr>
              <a:spcBef>
                <a:spcPct val="0"/>
              </a:spcBef>
            </a:pPr>
            <a:r>
              <a:rPr lang="en-US" sz="1600" dirty="0">
                <a:latin typeface="Courier New" panose="02070309020205020404" pitchFamily="49" charset="0"/>
              </a:rPr>
              <a:t>    def </a:t>
            </a:r>
            <a:r>
              <a:rPr lang="en-US" sz="1600" dirty="0" err="1">
                <a:latin typeface="Courier New" panose="02070309020205020404" pitchFamily="49" charset="0"/>
              </a:rPr>
              <a:t>tank_health</a:t>
            </a:r>
            <a:r>
              <a:rPr lang="en-US" sz="1600" dirty="0">
                <a:latin typeface="Courier New" panose="02070309020205020404" pitchFamily="49" charset="0"/>
              </a:rPr>
              <a:t>(self, </a:t>
            </a:r>
            <a:r>
              <a:rPr lang="en-US" sz="1600" dirty="0" err="1">
                <a:latin typeface="Courier New" panose="02070309020205020404" pitchFamily="49" charset="0"/>
              </a:rPr>
              <a:t>new_health</a:t>
            </a:r>
            <a:r>
              <a:rPr lang="en-US" sz="1600" dirty="0">
                <a:latin typeface="Courier New" panose="02070309020205020404" pitchFamily="49" charset="0"/>
              </a:rPr>
              <a:t>):</a:t>
            </a:r>
          </a:p>
          <a:p>
            <a:pPr>
              <a:spcBef>
                <a:spcPct val="0"/>
              </a:spcBef>
            </a:pPr>
            <a:r>
              <a:rPr lang="en-US" sz="1600" dirty="0">
                <a:latin typeface="Courier New" panose="02070309020205020404" pitchFamily="49" charset="0"/>
              </a:rPr>
              <a:t>        </a:t>
            </a:r>
            <a:r>
              <a:rPr lang="en-GB" sz="1600" dirty="0">
                <a:latin typeface="Courier New" panose="02070309020205020404" pitchFamily="49" charset="0"/>
              </a:rPr>
              <a:t>if </a:t>
            </a:r>
            <a:r>
              <a:rPr lang="en-GB" sz="1600" dirty="0" err="1">
                <a:latin typeface="Courier New" panose="02070309020205020404" pitchFamily="49" charset="0"/>
              </a:rPr>
              <a:t>new_health</a:t>
            </a:r>
            <a:r>
              <a:rPr lang="en-GB" sz="1600" dirty="0">
                <a:latin typeface="Courier New" panose="02070309020205020404" pitchFamily="49" charset="0"/>
              </a:rPr>
              <a:t> &lt; 0:</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0</a:t>
            </a:r>
          </a:p>
          <a:p>
            <a:pPr>
              <a:spcBef>
                <a:spcPct val="0"/>
              </a:spcBef>
            </a:pPr>
            <a:r>
              <a:rPr lang="en-GB" sz="1600" dirty="0">
                <a:latin typeface="Courier New" panose="02070309020205020404" pitchFamily="49" charset="0"/>
              </a:rPr>
              <a:t>        else:</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a:t>
            </a:r>
            <a:r>
              <a:rPr lang="en-GB" sz="1600" dirty="0" err="1">
                <a:latin typeface="Courier New" panose="02070309020205020404" pitchFamily="49" charset="0"/>
              </a:rPr>
              <a:t>new_health</a:t>
            </a:r>
            <a:endParaRPr lang="en-GB" sz="1600" dirty="0">
              <a:latin typeface="Courier New" panose="02070309020205020404" pitchFamily="49" charset="0"/>
            </a:endParaRPr>
          </a:p>
        </p:txBody>
      </p:sp>
      <p:sp>
        <p:nvSpPr>
          <p:cNvPr id="16390" name="Text Box 6"/>
          <p:cNvSpPr txBox="1">
            <a:spLocks noChangeArrowheads="1"/>
          </p:cNvSpPr>
          <p:nvPr/>
        </p:nvSpPr>
        <p:spPr bwMode="auto">
          <a:xfrm>
            <a:off x="6893068" y="4142192"/>
            <a:ext cx="2666114" cy="369332"/>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a:latin typeface="Courier New" panose="02070309020205020404" pitchFamily="49" charset="0"/>
              </a:rPr>
              <a:t>print(</a:t>
            </a:r>
            <a:r>
              <a:rPr lang="en-US" sz="1800" dirty="0" err="1">
                <a:latin typeface="Courier New" panose="02070309020205020404" pitchFamily="49" charset="0"/>
              </a:rPr>
              <a:t>tank_health</a:t>
            </a:r>
            <a:r>
              <a:rPr lang="en-US" sz="1800" dirty="0">
                <a:latin typeface="Courier New" panose="02070309020205020404" pitchFamily="49" charset="0"/>
              </a:rPr>
              <a:t>)</a:t>
            </a:r>
          </a:p>
        </p:txBody>
      </p:sp>
      <p:sp>
        <p:nvSpPr>
          <p:cNvPr id="16391" name="Text Box 7"/>
          <p:cNvSpPr txBox="1">
            <a:spLocks noChangeArrowheads="1"/>
          </p:cNvSpPr>
          <p:nvPr/>
        </p:nvSpPr>
        <p:spPr bwMode="auto">
          <a:xfrm>
            <a:off x="6893067" y="5095723"/>
            <a:ext cx="2666114" cy="369332"/>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800" dirty="0" err="1">
                <a:latin typeface="Courier New" panose="02070309020205020404" pitchFamily="49" charset="0"/>
              </a:rPr>
              <a:t>tank_health</a:t>
            </a:r>
            <a:r>
              <a:rPr lang="en-US" sz="1800" dirty="0">
                <a:latin typeface="Courier New" panose="02070309020205020404" pitchFamily="49" charset="0"/>
              </a:rPr>
              <a:t> = 100</a:t>
            </a:r>
            <a:endParaRPr lang="en-GB" sz="1800" dirty="0">
              <a:latin typeface="Courier New" panose="02070309020205020404" pitchFamily="49" charset="0"/>
            </a:endParaRPr>
          </a:p>
        </p:txBody>
      </p:sp>
      <p:sp>
        <p:nvSpPr>
          <p:cNvPr id="16392" name="Text Box 8"/>
          <p:cNvSpPr txBox="1">
            <a:spLocks noChangeArrowheads="1"/>
          </p:cNvSpPr>
          <p:nvPr/>
        </p:nvSpPr>
        <p:spPr bwMode="auto">
          <a:xfrm>
            <a:off x="6760934" y="3817116"/>
            <a:ext cx="386836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Call the (default) getter method</a:t>
            </a:r>
          </a:p>
        </p:txBody>
      </p:sp>
      <p:sp>
        <p:nvSpPr>
          <p:cNvPr id="16393" name="Text Box 9"/>
          <p:cNvSpPr txBox="1">
            <a:spLocks noChangeArrowheads="1"/>
          </p:cNvSpPr>
          <p:nvPr/>
        </p:nvSpPr>
        <p:spPr bwMode="auto">
          <a:xfrm>
            <a:off x="6832153" y="4758447"/>
            <a:ext cx="278794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Call the setter method</a:t>
            </a:r>
          </a:p>
        </p:txBody>
      </p:sp>
      <p:sp>
        <p:nvSpPr>
          <p:cNvPr id="16394" name="Line 10"/>
          <p:cNvSpPr>
            <a:spLocks noChangeShapeType="1"/>
          </p:cNvSpPr>
          <p:nvPr/>
        </p:nvSpPr>
        <p:spPr bwMode="auto">
          <a:xfrm flipH="1">
            <a:off x="4657734" y="5280389"/>
            <a:ext cx="2235334"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16395" name="Line 11"/>
          <p:cNvSpPr>
            <a:spLocks noChangeShapeType="1"/>
          </p:cNvSpPr>
          <p:nvPr/>
        </p:nvSpPr>
        <p:spPr bwMode="auto">
          <a:xfrm flipH="1">
            <a:off x="4657734" y="4299043"/>
            <a:ext cx="2235334" cy="1074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pic>
        <p:nvPicPr>
          <p:cNvPr id="9" name="Picture 8" descr="A cartoon of a cupcake&#10;&#10;Description automatically generated">
            <a:extLst>
              <a:ext uri="{FF2B5EF4-FFF2-40B4-BE49-F238E27FC236}">
                <a16:creationId xmlns:a16="http://schemas.microsoft.com/office/drawing/2014/main" id="{E5EE70C1-82FE-0B54-C24A-4E2BBC1AFA9C}"/>
              </a:ext>
            </a:extLst>
          </p:cNvPr>
          <p:cNvPicPr>
            <a:picLocks noChangeAspect="1"/>
          </p:cNvPicPr>
          <p:nvPr/>
        </p:nvPicPr>
        <p:blipFill>
          <a:blip r:embed="rId3"/>
          <a:stretch>
            <a:fillRect/>
          </a:stretch>
        </p:blipFill>
        <p:spPr>
          <a:xfrm>
            <a:off x="10799401" y="5669943"/>
            <a:ext cx="1177467" cy="989721"/>
          </a:xfrm>
          <a:prstGeom prst="rect">
            <a:avLst/>
          </a:prstGeom>
        </p:spPr>
      </p:pic>
    </p:spTree>
    <p:extLst>
      <p:ext uri="{BB962C8B-B14F-4D97-AF65-F5344CB8AC3E}">
        <p14:creationId xmlns:p14="http://schemas.microsoft.com/office/powerpoint/2010/main" val="733934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B7A480-B6AE-4F06-9B9D-355AC6BFF8B5}"/>
              </a:ext>
            </a:extLst>
          </p:cNvPr>
          <p:cNvSpPr>
            <a:spLocks noGrp="1"/>
          </p:cNvSpPr>
          <p:nvPr>
            <p:ph type="body" sz="quarter" idx="15"/>
          </p:nvPr>
        </p:nvSpPr>
        <p:spPr>
          <a:xfrm>
            <a:off x="4978141" y="501574"/>
            <a:ext cx="6770688" cy="6010098"/>
          </a:xfrm>
        </p:spPr>
        <p:txBody>
          <a:bodyPr/>
          <a:lstStyle/>
          <a:p>
            <a:pPr>
              <a:lnSpc>
                <a:spcPct val="110000"/>
              </a:lnSpc>
            </a:pPr>
            <a:r>
              <a:rPr lang="en-US" sz="2000" b="1" dirty="0"/>
              <a:t>Contents</a:t>
            </a:r>
          </a:p>
          <a:p>
            <a:pPr lvl="1"/>
            <a:r>
              <a:rPr lang="en-US" sz="2000" dirty="0"/>
              <a:t>OOP, DRY and A PIE</a:t>
            </a:r>
          </a:p>
          <a:p>
            <a:pPr lvl="1"/>
            <a:r>
              <a:rPr lang="en-US" sz="2000" dirty="0"/>
              <a:t>Four Pillars of OOP – EIAP</a:t>
            </a:r>
          </a:p>
          <a:p>
            <a:pPr lvl="1"/>
            <a:r>
              <a:rPr lang="en-US" sz="2000" dirty="0"/>
              <a:t>A little Python OO</a:t>
            </a:r>
          </a:p>
          <a:p>
            <a:pPr lvl="1"/>
            <a:r>
              <a:rPr lang="en-US" sz="2000" dirty="0"/>
              <a:t>Defining Classes and creating objects</a:t>
            </a:r>
          </a:p>
          <a:p>
            <a:pPr lvl="1"/>
            <a:r>
              <a:rPr lang="en-US" sz="2000" dirty="0"/>
              <a:t>Duck-typing</a:t>
            </a:r>
          </a:p>
          <a:p>
            <a:pPr lvl="1"/>
            <a:r>
              <a:rPr lang="en-US" sz="2000" dirty="0"/>
              <a:t>Defining classes</a:t>
            </a:r>
          </a:p>
          <a:p>
            <a:pPr lvl="1"/>
            <a:r>
              <a:rPr lang="en-US" sz="2000" dirty="0"/>
              <a:t>Defining methods</a:t>
            </a:r>
          </a:p>
          <a:p>
            <a:pPr lvl="1"/>
            <a:r>
              <a:rPr lang="en-US" sz="2000" dirty="0"/>
              <a:t>Constructing an object</a:t>
            </a:r>
          </a:p>
          <a:p>
            <a:pPr lvl="1"/>
            <a:r>
              <a:rPr lang="en-US" sz="2000" dirty="0"/>
              <a:t>Special methods</a:t>
            </a:r>
          </a:p>
          <a:p>
            <a:pPr lvl="2"/>
            <a:r>
              <a:rPr lang="en-US" sz="2000" dirty="0"/>
              <a:t>Operator overloading</a:t>
            </a:r>
          </a:p>
          <a:p>
            <a:pPr lvl="2"/>
            <a:r>
              <a:rPr lang="en-US" sz="2000" dirty="0"/>
              <a:t>Getter and Setter Methods</a:t>
            </a:r>
          </a:p>
          <a:p>
            <a:pPr lvl="1"/>
            <a:r>
              <a:rPr lang="en-US" sz="2000" dirty="0"/>
              <a:t>Properties and decorators</a:t>
            </a:r>
          </a:p>
          <a:p>
            <a:pPr lvl="1"/>
            <a:r>
              <a:rPr lang="en-US" sz="2000" dirty="0"/>
              <a:t>Class methods</a:t>
            </a:r>
          </a:p>
          <a:p>
            <a:pPr lvl="1"/>
            <a:r>
              <a:rPr lang="en-US" sz="2000" dirty="0"/>
              <a:t>Inheritance</a:t>
            </a:r>
          </a:p>
          <a:p>
            <a:pPr>
              <a:lnSpc>
                <a:spcPct val="110000"/>
              </a:lnSpc>
            </a:pPr>
            <a:r>
              <a:rPr lang="en-US" sz="2000" b="1" dirty="0"/>
              <a:t>Summary</a:t>
            </a:r>
          </a:p>
        </p:txBody>
      </p:sp>
      <p:sp>
        <p:nvSpPr>
          <p:cNvPr id="4099" name="Rectangle 3"/>
          <p:cNvSpPr>
            <a:spLocks noGrp="1" noChangeArrowheads="1"/>
          </p:cNvSpPr>
          <p:nvPr>
            <p:ph type="body" sz="quarter" idx="10"/>
          </p:nvPr>
        </p:nvSpPr>
        <p:spPr/>
        <p:txBody>
          <a:bodyPr>
            <a:normAutofit/>
          </a:bodyPr>
          <a:lstStyle/>
          <a:p>
            <a:pPr>
              <a:lnSpc>
                <a:spcPct val="110000"/>
              </a:lnSpc>
            </a:pPr>
            <a:r>
              <a:rPr lang="en-US" dirty="0"/>
              <a:t>Classes and OOP</a:t>
            </a:r>
          </a:p>
        </p:txBody>
      </p:sp>
      <p:sp>
        <p:nvSpPr>
          <p:cNvPr id="3" name="Slide Number Placeholder 2">
            <a:extLst>
              <a:ext uri="{FF2B5EF4-FFF2-40B4-BE49-F238E27FC236}">
                <a16:creationId xmlns:a16="http://schemas.microsoft.com/office/drawing/2014/main" id="{1A2A7F75-9BC2-99E1-7D2B-293167A46945}"/>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2686767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025771" y="317585"/>
            <a:ext cx="11517818" cy="805001"/>
          </a:xfrm>
        </p:spPr>
        <p:txBody>
          <a:bodyPr/>
          <a:lstStyle/>
          <a:p>
            <a:r>
              <a:rPr lang="en-GB" dirty="0"/>
              <a:t>Decorators - what's the point?</a:t>
            </a:r>
          </a:p>
        </p:txBody>
      </p:sp>
      <p:sp>
        <p:nvSpPr>
          <p:cNvPr id="17411" name="Content Placeholder 2"/>
          <p:cNvSpPr>
            <a:spLocks noGrp="1"/>
          </p:cNvSpPr>
          <p:nvPr>
            <p:ph idx="1"/>
          </p:nvPr>
        </p:nvSpPr>
        <p:spPr>
          <a:xfrm>
            <a:off x="558442" y="1102546"/>
            <a:ext cx="11516239" cy="4955354"/>
          </a:xfrm>
        </p:spPr>
        <p:txBody>
          <a:bodyPr/>
          <a:lstStyle/>
          <a:p>
            <a:r>
              <a:rPr lang="en-GB" b="1" dirty="0"/>
              <a:t>Decorators are part of Python function syntax.</a:t>
            </a:r>
          </a:p>
          <a:p>
            <a:pPr marL="441325" lvl="1" indent="-258763">
              <a:buFont typeface="Arial" panose="020B0604020202020204" pitchFamily="34" charset="0"/>
              <a:buChar char="•"/>
            </a:pPr>
            <a:r>
              <a:rPr lang="en-GB" sz="1800" dirty="0"/>
              <a:t>Not specifically OO, but often used in OO contexts.</a:t>
            </a:r>
          </a:p>
          <a:p>
            <a:pPr marL="441325" lvl="1" indent="-258763">
              <a:buFont typeface="Arial" panose="020B0604020202020204" pitchFamily="34" charset="0"/>
              <a:buChar char="•"/>
            </a:pPr>
            <a:r>
              <a:rPr lang="en-GB" sz="1800" dirty="0"/>
              <a:t>Part of </a:t>
            </a:r>
            <a:r>
              <a:rPr lang="en-GB" sz="1800" i="1" dirty="0"/>
              <a:t>metaprogramming.</a:t>
            </a:r>
          </a:p>
          <a:p>
            <a:pPr marL="441325" lvl="1" indent="-258763">
              <a:buFont typeface="Arial" panose="020B0604020202020204" pitchFamily="34" charset="0"/>
              <a:buChar char="•"/>
            </a:pPr>
            <a:endParaRPr lang="en-GB" sz="1800" i="1" dirty="0"/>
          </a:p>
          <a:p>
            <a:r>
              <a:rPr lang="en-GB" b="1" dirty="0"/>
              <a:t>One aim is to make code easier to read.</a:t>
            </a:r>
          </a:p>
          <a:p>
            <a:pPr marL="441325" lvl="1" indent="-258763">
              <a:buFont typeface="Arial" panose="020B0604020202020204" pitchFamily="34" charset="0"/>
              <a:buChar char="•"/>
            </a:pPr>
            <a:r>
              <a:rPr lang="en-GB" sz="1800" dirty="0"/>
              <a:t>The decorator 'decorates' functionality.</a:t>
            </a:r>
          </a:p>
        </p:txBody>
      </p:sp>
      <p:sp>
        <p:nvSpPr>
          <p:cNvPr id="17412" name="Text Box 5"/>
          <p:cNvSpPr txBox="1">
            <a:spLocks noChangeArrowheads="1"/>
          </p:cNvSpPr>
          <p:nvPr/>
        </p:nvSpPr>
        <p:spPr bwMode="auto">
          <a:xfrm>
            <a:off x="865029" y="3411538"/>
            <a:ext cx="7077579" cy="132343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    def </a:t>
            </a:r>
            <a:r>
              <a:rPr lang="en-GB" sz="1800" dirty="0" err="1">
                <a:latin typeface="Courier New" panose="02070309020205020404" pitchFamily="49" charset="0"/>
              </a:rPr>
              <a:t>get_health</a:t>
            </a:r>
            <a:r>
              <a:rPr lang="en-GB" sz="1800" dirty="0">
                <a:latin typeface="Courier New" panose="02070309020205020404" pitchFamily="49" charset="0"/>
              </a:rPr>
              <a:t>(self):</a:t>
            </a:r>
          </a:p>
          <a:p>
            <a:pPr>
              <a:spcBef>
                <a:spcPct val="0"/>
              </a:spcBef>
            </a:pPr>
            <a:r>
              <a:rPr lang="en-GB" sz="1800" dirty="0">
                <a:latin typeface="Courier New" panose="02070309020205020404" pitchFamily="49" charset="0"/>
              </a:rPr>
              <a:t>        return </a:t>
            </a:r>
            <a:r>
              <a:rPr lang="en-GB" sz="1800" dirty="0" err="1">
                <a:latin typeface="Courier New" panose="02070309020205020404" pitchFamily="49" charset="0"/>
              </a:rPr>
              <a:t>self._health</a:t>
            </a:r>
            <a:endParaRPr lang="en-GB" sz="1800" dirty="0">
              <a:latin typeface="Courier New" panose="02070309020205020404" pitchFamily="49" charset="0"/>
            </a:endParaRPr>
          </a:p>
          <a:p>
            <a:pPr>
              <a:spcBef>
                <a:spcPct val="0"/>
              </a:spcBef>
            </a:pPr>
            <a:r>
              <a:rPr lang="en-GB" sz="1800" dirty="0">
                <a:latin typeface="Courier New" panose="02070309020205020404" pitchFamily="49" charset="0"/>
              </a:rPr>
              <a:t>   </a:t>
            </a:r>
            <a:endParaRPr lang="en-GB" sz="800" dirty="0">
              <a:latin typeface="Courier New" panose="02070309020205020404" pitchFamily="49" charset="0"/>
            </a:endParaRPr>
          </a:p>
          <a:p>
            <a:pPr>
              <a:spcBef>
                <a:spcPct val="0"/>
              </a:spcBef>
            </a:pPr>
            <a:endParaRPr lang="en-GB" sz="800" dirty="0">
              <a:latin typeface="Courier New" panose="02070309020205020404" pitchFamily="49" charset="0"/>
            </a:endParaRPr>
          </a:p>
          <a:p>
            <a:pPr>
              <a:spcBef>
                <a:spcPct val="0"/>
              </a:spcBef>
            </a:pPr>
            <a:r>
              <a:rPr lang="en-GB" sz="1800" dirty="0">
                <a:latin typeface="Courier New" panose="02070309020205020404" pitchFamily="49" charset="0"/>
              </a:rPr>
              <a:t>    </a:t>
            </a:r>
            <a:r>
              <a:rPr lang="en-GB" sz="1800" dirty="0" err="1">
                <a:latin typeface="Courier New" panose="02070309020205020404" pitchFamily="49" charset="0"/>
              </a:rPr>
              <a:t>tank_health</a:t>
            </a:r>
            <a:r>
              <a:rPr lang="en-GB" sz="1800" dirty="0">
                <a:latin typeface="Courier New" panose="02070309020205020404" pitchFamily="49" charset="0"/>
              </a:rPr>
              <a:t> = property(</a:t>
            </a:r>
            <a:r>
              <a:rPr lang="en-GB" sz="1800" dirty="0" err="1">
                <a:latin typeface="Courier New" panose="02070309020205020404" pitchFamily="49" charset="0"/>
              </a:rPr>
              <a:t>get_health</a:t>
            </a:r>
            <a:r>
              <a:rPr lang="en-GB" sz="1800" dirty="0">
                <a:latin typeface="Courier New" panose="02070309020205020404" pitchFamily="49" charset="0"/>
              </a:rPr>
              <a:t>, </a:t>
            </a:r>
            <a:r>
              <a:rPr lang="en-GB" sz="1800" dirty="0" err="1">
                <a:latin typeface="Courier New" panose="02070309020205020404" pitchFamily="49" charset="0"/>
              </a:rPr>
              <a:t>set_health</a:t>
            </a:r>
            <a:r>
              <a:rPr lang="en-GB" sz="1800" dirty="0">
                <a:latin typeface="Courier New" panose="02070309020205020404" pitchFamily="49" charset="0"/>
              </a:rPr>
              <a:t>)</a:t>
            </a:r>
          </a:p>
        </p:txBody>
      </p:sp>
      <p:sp>
        <p:nvSpPr>
          <p:cNvPr id="17413" name="Text Box 5"/>
          <p:cNvSpPr txBox="1">
            <a:spLocks noChangeArrowheads="1"/>
          </p:cNvSpPr>
          <p:nvPr/>
        </p:nvSpPr>
        <p:spPr bwMode="auto">
          <a:xfrm>
            <a:off x="843598" y="4956094"/>
            <a:ext cx="4551363" cy="92333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800" dirty="0">
                <a:latin typeface="Courier New" panose="02070309020205020404" pitchFamily="49" charset="0"/>
              </a:rPr>
              <a:t>    </a:t>
            </a:r>
            <a:r>
              <a:rPr lang="en-US" sz="1800" dirty="0">
                <a:solidFill>
                  <a:srgbClr val="FF0000"/>
                </a:solidFill>
                <a:latin typeface="Courier New" panose="02070309020205020404" pitchFamily="49" charset="0"/>
              </a:rPr>
              <a:t>@</a:t>
            </a:r>
            <a:r>
              <a:rPr lang="en-US" sz="1800" b="1" dirty="0">
                <a:latin typeface="Courier New" panose="02070309020205020404" pitchFamily="49" charset="0"/>
              </a:rPr>
              <a:t>property</a:t>
            </a:r>
          </a:p>
          <a:p>
            <a:pPr>
              <a:spcBef>
                <a:spcPct val="0"/>
              </a:spcBef>
            </a:pPr>
            <a:r>
              <a:rPr lang="en-US" sz="1800" dirty="0">
                <a:latin typeface="Courier New" panose="02070309020205020404" pitchFamily="49" charset="0"/>
              </a:rPr>
              <a:t>    def </a:t>
            </a:r>
            <a:r>
              <a:rPr lang="en-US" sz="1800" dirty="0" err="1">
                <a:latin typeface="Courier New" panose="02070309020205020404" pitchFamily="49" charset="0"/>
              </a:rPr>
              <a:t>tank_health</a:t>
            </a:r>
            <a:r>
              <a:rPr lang="en-US" sz="1800" dirty="0">
                <a:latin typeface="Courier New" panose="02070309020205020404" pitchFamily="49" charset="0"/>
              </a:rPr>
              <a:t>(self):</a:t>
            </a:r>
          </a:p>
          <a:p>
            <a:pPr>
              <a:spcBef>
                <a:spcPct val="0"/>
              </a:spcBef>
            </a:pPr>
            <a:r>
              <a:rPr lang="en-US" sz="1800" dirty="0">
                <a:latin typeface="Courier New" panose="02070309020205020404" pitchFamily="49" charset="0"/>
              </a:rPr>
              <a:t>        return </a:t>
            </a:r>
            <a:r>
              <a:rPr lang="en-US" sz="1800" dirty="0" err="1">
                <a:latin typeface="Courier New" panose="02070309020205020404" pitchFamily="49" charset="0"/>
              </a:rPr>
              <a:t>self._health</a:t>
            </a:r>
            <a:endParaRPr lang="en-US" sz="1800" dirty="0">
              <a:latin typeface="Courier New" panose="02070309020205020404" pitchFamily="49" charset="0"/>
            </a:endParaRPr>
          </a:p>
        </p:txBody>
      </p:sp>
      <p:sp>
        <p:nvSpPr>
          <p:cNvPr id="17414" name="TextBox 5"/>
          <p:cNvSpPr txBox="1">
            <a:spLocks noChangeArrowheads="1"/>
          </p:cNvSpPr>
          <p:nvPr/>
        </p:nvSpPr>
        <p:spPr bwMode="auto">
          <a:xfrm>
            <a:off x="8026401" y="3512919"/>
            <a:ext cx="2947987"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Trailing property() call might be missed, or forgotten. When does it get executed?</a:t>
            </a:r>
          </a:p>
        </p:txBody>
      </p:sp>
      <p:sp>
        <p:nvSpPr>
          <p:cNvPr id="17415" name="TextBox 6"/>
          <p:cNvSpPr txBox="1">
            <a:spLocks noChangeArrowheads="1"/>
          </p:cNvSpPr>
          <p:nvPr/>
        </p:nvSpPr>
        <p:spPr bwMode="auto">
          <a:xfrm>
            <a:off x="5524260" y="4971395"/>
            <a:ext cx="2949575" cy="922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Method is bound to the attribute name and bound to @property.</a:t>
            </a:r>
          </a:p>
        </p:txBody>
      </p:sp>
      <p:pic>
        <p:nvPicPr>
          <p:cNvPr id="4" name="Picture 3" descr="A cupcake with a red sign on top&#10;&#10;Description automatically generated">
            <a:extLst>
              <a:ext uri="{FF2B5EF4-FFF2-40B4-BE49-F238E27FC236}">
                <a16:creationId xmlns:a16="http://schemas.microsoft.com/office/drawing/2014/main" id="{71577743-7F98-A882-A518-1511CDDE7310}"/>
              </a:ext>
            </a:extLst>
          </p:cNvPr>
          <p:cNvPicPr>
            <a:picLocks noChangeAspect="1"/>
          </p:cNvPicPr>
          <p:nvPr/>
        </p:nvPicPr>
        <p:blipFill>
          <a:blip r:embed="rId3"/>
          <a:stretch>
            <a:fillRect/>
          </a:stretch>
        </p:blipFill>
        <p:spPr>
          <a:xfrm>
            <a:off x="10803397" y="5176346"/>
            <a:ext cx="1146151" cy="1475557"/>
          </a:xfrm>
          <a:prstGeom prst="rect">
            <a:avLst/>
          </a:prstGeom>
        </p:spPr>
      </p:pic>
    </p:spTree>
    <p:extLst>
      <p:ext uri="{BB962C8B-B14F-4D97-AF65-F5344CB8AC3E}">
        <p14:creationId xmlns:p14="http://schemas.microsoft.com/office/powerpoint/2010/main" val="1727158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68621" y="334097"/>
            <a:ext cx="11517818" cy="805001"/>
          </a:xfrm>
        </p:spPr>
        <p:txBody>
          <a:bodyPr/>
          <a:lstStyle/>
          <a:p>
            <a:pPr eaLnBrk="1" hangingPunct="1"/>
            <a:r>
              <a:rPr lang="en-GB" dirty="0"/>
              <a:t>Class methods</a:t>
            </a:r>
          </a:p>
        </p:txBody>
      </p:sp>
      <p:sp>
        <p:nvSpPr>
          <p:cNvPr id="18435" name="Rectangle 3"/>
          <p:cNvSpPr>
            <a:spLocks noGrp="1" noChangeArrowheads="1"/>
          </p:cNvSpPr>
          <p:nvPr>
            <p:ph idx="1"/>
          </p:nvPr>
        </p:nvSpPr>
        <p:spPr>
          <a:xfrm>
            <a:off x="341272" y="1190916"/>
            <a:ext cx="8934808" cy="4638741"/>
          </a:xfrm>
        </p:spPr>
        <p:txBody>
          <a:bodyPr/>
          <a:lstStyle/>
          <a:p>
            <a:r>
              <a:rPr lang="en-GB" b="1" dirty="0"/>
              <a:t>What are class methods?</a:t>
            </a:r>
          </a:p>
          <a:p>
            <a:pPr marL="441325" lvl="1" indent="-258763">
              <a:buFont typeface="Arial" panose="020B0604020202020204" pitchFamily="34" charset="0"/>
              <a:buChar char="•"/>
            </a:pPr>
            <a:r>
              <a:rPr lang="en-GB" sz="1800" dirty="0"/>
              <a:t>Access and modify class variables shared by all instances (example below)</a:t>
            </a:r>
          </a:p>
          <a:p>
            <a:pPr marL="441325" lvl="1" indent="-258763">
              <a:buFont typeface="Arial" panose="020B0604020202020204" pitchFamily="34" charset="0"/>
              <a:buChar char="•"/>
            </a:pPr>
            <a:r>
              <a:rPr lang="en-GB" sz="1800" dirty="0"/>
              <a:t>Can add useful methods tied to the class</a:t>
            </a:r>
          </a:p>
          <a:p>
            <a:pPr marL="441325" lvl="1" indent="-258763">
              <a:buFont typeface="Arial" panose="020B0604020202020204" pitchFamily="34" charset="0"/>
              <a:buChar char="•"/>
            </a:pPr>
            <a:r>
              <a:rPr lang="en-GB" sz="1800" dirty="0"/>
              <a:t>Can provide alternative constructors to create objects</a:t>
            </a:r>
          </a:p>
          <a:p>
            <a:r>
              <a:rPr lang="en-GB" sz="1800" b="1" dirty="0"/>
              <a:t>Defining class methods:</a:t>
            </a:r>
          </a:p>
          <a:p>
            <a:pPr marL="441325" lvl="1" indent="-258763">
              <a:buFont typeface="Arial" panose="020B0604020202020204" pitchFamily="34" charset="0"/>
              <a:buChar char="•"/>
            </a:pPr>
            <a:r>
              <a:rPr lang="en-GB" sz="1800" dirty="0"/>
              <a:t>Using @classmethod decorator (preferred):</a:t>
            </a:r>
          </a:p>
          <a:p>
            <a:pPr marL="441325" lvl="1" indent="-258763">
              <a:buFont typeface="Arial" panose="020B0604020202020204" pitchFamily="34" charset="0"/>
              <a:buChar char="•"/>
            </a:pPr>
            <a:endParaRPr lang="en-GB" sz="1800" dirty="0"/>
          </a:p>
          <a:p>
            <a:pPr marL="441325" lvl="1" indent="-258763">
              <a:buFont typeface="Arial" panose="020B0604020202020204" pitchFamily="34" charset="0"/>
              <a:buChar char="•"/>
            </a:pPr>
            <a:endParaRPr lang="en-GB" sz="1800" dirty="0"/>
          </a:p>
          <a:p>
            <a:pPr marL="441325" lvl="1" indent="-258763">
              <a:buFont typeface="Arial" panose="020B0604020202020204" pitchFamily="34" charset="0"/>
              <a:buChar char="•"/>
            </a:pPr>
            <a:endParaRPr lang="en-GB" sz="1800" dirty="0"/>
          </a:p>
          <a:p>
            <a:pPr marL="441325" lvl="1" indent="-258763">
              <a:buFont typeface="Arial" panose="020B0604020202020204" pitchFamily="34" charset="0"/>
              <a:buChar char="•"/>
            </a:pPr>
            <a:endParaRPr lang="en-GB" sz="1800" dirty="0"/>
          </a:p>
          <a:p>
            <a:pPr marL="441325" lvl="1" indent="-258763">
              <a:buFont typeface="Arial" panose="020B0604020202020204" pitchFamily="34" charset="0"/>
              <a:buChar char="•"/>
            </a:pPr>
            <a:endParaRPr lang="en-GB" sz="1800" dirty="0"/>
          </a:p>
          <a:p>
            <a:pPr marL="468312" lvl="2" indent="-285750">
              <a:buFont typeface="Arial" panose="020B0604020202020204" pitchFamily="34" charset="0"/>
              <a:buChar char="•"/>
            </a:pPr>
            <a:r>
              <a:rPr lang="en-GB" sz="1800" dirty="0"/>
              <a:t>Using built-in </a:t>
            </a:r>
            <a:r>
              <a:rPr lang="en-GB" sz="1800" dirty="0" err="1"/>
              <a:t>classmethod</a:t>
            </a:r>
            <a:r>
              <a:rPr lang="en-GB" sz="1800" dirty="0"/>
              <a:t>() function:</a:t>
            </a:r>
            <a:endParaRPr lang="en-GB" dirty="0"/>
          </a:p>
        </p:txBody>
      </p:sp>
      <p:sp>
        <p:nvSpPr>
          <p:cNvPr id="18436" name="Text Box 4"/>
          <p:cNvSpPr txBox="1">
            <a:spLocks noChangeArrowheads="1"/>
          </p:cNvSpPr>
          <p:nvPr/>
        </p:nvSpPr>
        <p:spPr bwMode="auto">
          <a:xfrm>
            <a:off x="812729" y="3350743"/>
            <a:ext cx="7837402" cy="181588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class Tank:</a:t>
            </a:r>
          </a:p>
          <a:p>
            <a:pPr>
              <a:spcBef>
                <a:spcPct val="0"/>
              </a:spcBef>
            </a:pPr>
            <a:r>
              <a:rPr lang="en-GB" sz="1600" dirty="0">
                <a:latin typeface="Courier New" panose="02070309020205020404" pitchFamily="49" charset="0"/>
              </a:rPr>
              <a:t>    _</a:t>
            </a:r>
            <a:r>
              <a:rPr lang="en-GB" sz="1600" dirty="0" err="1">
                <a:latin typeface="Courier New" panose="02070309020205020404" pitchFamily="49" charset="0"/>
              </a:rPr>
              <a:t>game_version</a:t>
            </a:r>
            <a:r>
              <a:rPr lang="en-GB" sz="1600" dirty="0">
                <a:latin typeface="Courier New" panose="02070309020205020404" pitchFamily="49" charset="0"/>
              </a:rPr>
              <a:t> = "1.0.0"  # Class variable for game version</a:t>
            </a:r>
          </a:p>
          <a:p>
            <a:pPr>
              <a:spcBef>
                <a:spcPct val="0"/>
              </a:spcBef>
            </a:pPr>
            <a:r>
              <a:rPr lang="en-GB" sz="1600" dirty="0">
                <a:latin typeface="Courier New" panose="02070309020205020404" pitchFamily="49" charset="0"/>
              </a:rPr>
              <a:t>    </a:t>
            </a:r>
            <a:r>
              <a:rPr lang="en-GB" sz="1600" b="1" dirty="0">
                <a:latin typeface="Courier New" panose="02070309020205020404" pitchFamily="49" charset="0"/>
              </a:rPr>
              <a:t>@classmethod</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get_version</a:t>
            </a:r>
            <a:r>
              <a:rPr lang="en-GB" sz="1600" dirty="0">
                <a:latin typeface="Courier New" panose="02070309020205020404" pitchFamily="49" charset="0"/>
              </a:rPr>
              <a:t>(</a:t>
            </a:r>
            <a:r>
              <a:rPr lang="en-GB" sz="1600" b="1" dirty="0" err="1">
                <a:latin typeface="Courier New" panose="02070309020205020404" pitchFamily="49" charset="0"/>
              </a:rPr>
              <a:t>cls</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f"Game</a:t>
            </a:r>
            <a:r>
              <a:rPr lang="en-GB" sz="1600" dirty="0">
                <a:latin typeface="Courier New" panose="02070309020205020404" pitchFamily="49" charset="0"/>
              </a:rPr>
              <a:t> Version: {</a:t>
            </a:r>
            <a:r>
              <a:rPr lang="en-GB" sz="1600" dirty="0" err="1">
                <a:latin typeface="Courier New" panose="02070309020205020404" pitchFamily="49" charset="0"/>
              </a:rPr>
              <a:t>cls</a:t>
            </a:r>
            <a:r>
              <a:rPr lang="en-GB" sz="1600" dirty="0">
                <a:latin typeface="Courier New" panose="02070309020205020404" pitchFamily="49" charset="0"/>
              </a:rPr>
              <a:t>._</a:t>
            </a:r>
            <a:r>
              <a:rPr lang="en-GB" sz="1600" dirty="0" err="1">
                <a:latin typeface="Courier New" panose="02070309020205020404" pitchFamily="49" charset="0"/>
              </a:rPr>
              <a:t>game_version</a:t>
            </a:r>
            <a:r>
              <a:rPr lang="en-GB" sz="1600" dirty="0">
                <a:latin typeface="Courier New" panose="02070309020205020404" pitchFamily="49" charset="0"/>
              </a:rPr>
              <a:t>}"</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print(</a:t>
            </a:r>
            <a:r>
              <a:rPr lang="en-GB" sz="1600" b="1" dirty="0" err="1">
                <a:latin typeface="Courier New" panose="02070309020205020404" pitchFamily="49" charset="0"/>
              </a:rPr>
              <a:t>Tank</a:t>
            </a:r>
            <a:r>
              <a:rPr lang="en-GB" sz="1600" dirty="0" err="1">
                <a:latin typeface="Courier New" panose="02070309020205020404" pitchFamily="49" charset="0"/>
              </a:rPr>
              <a:t>.get_version</a:t>
            </a:r>
            <a:r>
              <a:rPr lang="en-GB" sz="1600" dirty="0">
                <a:latin typeface="Courier New" panose="02070309020205020404" pitchFamily="49" charset="0"/>
              </a:rPr>
              <a:t>())</a:t>
            </a:r>
          </a:p>
        </p:txBody>
      </p:sp>
      <p:sp>
        <p:nvSpPr>
          <p:cNvPr id="18437" name="Text Box 5"/>
          <p:cNvSpPr txBox="1">
            <a:spLocks noChangeArrowheads="1"/>
          </p:cNvSpPr>
          <p:nvPr/>
        </p:nvSpPr>
        <p:spPr bwMode="auto">
          <a:xfrm>
            <a:off x="8807669" y="3934530"/>
            <a:ext cx="2350957" cy="646331"/>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mn-lt"/>
              </a:rPr>
              <a:t>The class name is passed implicitly</a:t>
            </a:r>
          </a:p>
        </p:txBody>
      </p:sp>
      <p:sp>
        <p:nvSpPr>
          <p:cNvPr id="18438" name="Line 6"/>
          <p:cNvSpPr>
            <a:spLocks noChangeShapeType="1"/>
          </p:cNvSpPr>
          <p:nvPr/>
        </p:nvSpPr>
        <p:spPr bwMode="auto">
          <a:xfrm flipH="1">
            <a:off x="4647391" y="4257696"/>
            <a:ext cx="4160278"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2" name="Text Box 5">
            <a:extLst>
              <a:ext uri="{FF2B5EF4-FFF2-40B4-BE49-F238E27FC236}">
                <a16:creationId xmlns:a16="http://schemas.microsoft.com/office/drawing/2014/main" id="{EEB9B5D0-32B3-E929-196A-40C5789513A4}"/>
              </a:ext>
            </a:extLst>
          </p:cNvPr>
          <p:cNvSpPr txBox="1">
            <a:spLocks noChangeArrowheads="1"/>
          </p:cNvSpPr>
          <p:nvPr/>
        </p:nvSpPr>
        <p:spPr bwMode="auto">
          <a:xfrm>
            <a:off x="6145105" y="5010525"/>
            <a:ext cx="2506980"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Game Version: 1.0.0</a:t>
            </a:r>
          </a:p>
        </p:txBody>
      </p:sp>
      <p:sp>
        <p:nvSpPr>
          <p:cNvPr id="3" name="Text Box 4">
            <a:extLst>
              <a:ext uri="{FF2B5EF4-FFF2-40B4-BE49-F238E27FC236}">
                <a16:creationId xmlns:a16="http://schemas.microsoft.com/office/drawing/2014/main" id="{77580A39-A38B-E2C7-19F2-5B2196B9EFEC}"/>
              </a:ext>
            </a:extLst>
          </p:cNvPr>
          <p:cNvSpPr txBox="1">
            <a:spLocks noChangeArrowheads="1"/>
          </p:cNvSpPr>
          <p:nvPr/>
        </p:nvSpPr>
        <p:spPr bwMode="auto">
          <a:xfrm>
            <a:off x="812729" y="5575657"/>
            <a:ext cx="6479659" cy="1077218"/>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get_version</a:t>
            </a:r>
            <a:r>
              <a:rPr lang="en-GB" sz="1600" dirty="0">
                <a:latin typeface="Courier New" panose="02070309020205020404" pitchFamily="49" charset="0"/>
              </a:rPr>
              <a:t>(</a:t>
            </a:r>
            <a:r>
              <a:rPr lang="en-GB" sz="1600" b="1" dirty="0" err="1">
                <a:latin typeface="Courier New" panose="02070309020205020404" pitchFamily="49" charset="0"/>
              </a:rPr>
              <a:t>cls</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f"Game</a:t>
            </a:r>
            <a:r>
              <a:rPr lang="en-GB" sz="1600" dirty="0">
                <a:latin typeface="Courier New" panose="02070309020205020404" pitchFamily="49" charset="0"/>
              </a:rPr>
              <a:t> Version: {</a:t>
            </a:r>
            <a:r>
              <a:rPr lang="en-GB" sz="1600" dirty="0" err="1">
                <a:latin typeface="Courier New" panose="02070309020205020404" pitchFamily="49" charset="0"/>
              </a:rPr>
              <a:t>cls</a:t>
            </a:r>
            <a:r>
              <a:rPr lang="en-GB" sz="1600" dirty="0">
                <a:latin typeface="Courier New" panose="02070309020205020404" pitchFamily="49" charset="0"/>
              </a:rPr>
              <a:t>._</a:t>
            </a:r>
            <a:r>
              <a:rPr lang="en-GB" sz="1600" dirty="0" err="1">
                <a:latin typeface="Courier New" panose="02070309020205020404" pitchFamily="49" charset="0"/>
              </a:rPr>
              <a:t>game_version</a:t>
            </a:r>
            <a:r>
              <a:rPr lang="en-GB" sz="1600" dirty="0">
                <a:latin typeface="Courier New" panose="02070309020205020404" pitchFamily="49" charset="0"/>
              </a:rPr>
              <a:t>}"</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get_version</a:t>
            </a:r>
            <a:r>
              <a:rPr lang="en-GB" sz="1600" dirty="0">
                <a:latin typeface="Courier New" panose="02070309020205020404" pitchFamily="49" charset="0"/>
              </a:rPr>
              <a:t> = </a:t>
            </a:r>
            <a:r>
              <a:rPr lang="en-GB" sz="1600" b="1" dirty="0" err="1">
                <a:latin typeface="Courier New" panose="02070309020205020404" pitchFamily="49" charset="0"/>
              </a:rPr>
              <a:t>classmethod</a:t>
            </a:r>
            <a:r>
              <a:rPr lang="en-GB" sz="1600" dirty="0">
                <a:latin typeface="Courier New" panose="02070309020205020404" pitchFamily="49" charset="0"/>
              </a:rPr>
              <a:t>(</a:t>
            </a:r>
            <a:r>
              <a:rPr lang="en-GB" sz="1600" dirty="0" err="1">
                <a:latin typeface="Courier New" panose="02070309020205020404" pitchFamily="49" charset="0"/>
              </a:rPr>
              <a:t>get_version</a:t>
            </a:r>
            <a:r>
              <a:rPr lang="en-GB" sz="1600" dirty="0">
                <a:latin typeface="Courier New" panose="02070309020205020404" pitchFamily="49" charset="0"/>
              </a:rPr>
              <a:t>)</a:t>
            </a:r>
          </a:p>
        </p:txBody>
      </p:sp>
    </p:spTree>
    <p:extLst>
      <p:ext uri="{BB962C8B-B14F-4D97-AF65-F5344CB8AC3E}">
        <p14:creationId xmlns:p14="http://schemas.microsoft.com/office/powerpoint/2010/main" val="223677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02911" y="317771"/>
            <a:ext cx="11517818" cy="805001"/>
          </a:xfrm>
        </p:spPr>
        <p:txBody>
          <a:bodyPr/>
          <a:lstStyle/>
          <a:p>
            <a:pPr eaLnBrk="1" hangingPunct="1"/>
            <a:r>
              <a:rPr lang="en-GB" dirty="0"/>
              <a:t>Inheritance</a:t>
            </a:r>
          </a:p>
        </p:txBody>
      </p:sp>
      <p:sp>
        <p:nvSpPr>
          <p:cNvPr id="19459" name="Rectangle 3"/>
          <p:cNvSpPr>
            <a:spLocks noGrp="1" noChangeArrowheads="1"/>
          </p:cNvSpPr>
          <p:nvPr>
            <p:ph idx="1"/>
          </p:nvPr>
        </p:nvSpPr>
        <p:spPr>
          <a:xfrm>
            <a:off x="341272" y="1122772"/>
            <a:ext cx="11516239" cy="5735228"/>
          </a:xfrm>
        </p:spPr>
        <p:txBody>
          <a:bodyPr/>
          <a:lstStyle/>
          <a:p>
            <a:pPr>
              <a:spcBef>
                <a:spcPts val="600"/>
              </a:spcBef>
            </a:pPr>
            <a:r>
              <a:rPr lang="en-GB" sz="1800" b="1" dirty="0"/>
              <a:t>Understanding Inheritance</a:t>
            </a:r>
          </a:p>
          <a:p>
            <a:pPr marL="441325" lvl="1" indent="-258763">
              <a:spcBef>
                <a:spcPts val="600"/>
              </a:spcBef>
              <a:buFont typeface="Arial" panose="020B0604020202020204" pitchFamily="34" charset="0"/>
              <a:buChar char="•"/>
            </a:pPr>
            <a:r>
              <a:rPr lang="en-GB" sz="1800" dirty="0"/>
              <a:t>Core OO concept.</a:t>
            </a:r>
          </a:p>
          <a:p>
            <a:pPr marL="450850" indent="-277813">
              <a:buFont typeface="Arial" panose="020B0604020202020204" pitchFamily="34" charset="0"/>
              <a:buChar char="•"/>
            </a:pPr>
            <a:r>
              <a:rPr lang="en-GB" sz="1800" dirty="0"/>
              <a:t>Build parent </a:t>
            </a:r>
            <a:r>
              <a:rPr lang="en-GB" sz="1800" b="1" i="1" dirty="0"/>
              <a:t>Base</a:t>
            </a:r>
            <a:r>
              <a:rPr lang="en-GB" sz="1800" dirty="0"/>
              <a:t> class for classes with:</a:t>
            </a:r>
          </a:p>
          <a:p>
            <a:pPr marL="806450" lvl="1" indent="-277813">
              <a:buFont typeface="Arial" panose="020B0604020202020204" pitchFamily="34" charset="0"/>
              <a:buChar char="•"/>
            </a:pPr>
            <a:r>
              <a:rPr lang="en-GB" sz="1600" dirty="0"/>
              <a:t>Similar data</a:t>
            </a:r>
          </a:p>
          <a:p>
            <a:pPr marL="806450" lvl="1" indent="-277813">
              <a:buFont typeface="Arial" panose="020B0604020202020204" pitchFamily="34" charset="0"/>
              <a:buChar char="•"/>
            </a:pPr>
            <a:r>
              <a:rPr lang="en-GB" sz="1600" dirty="0"/>
              <a:t>Similar functionality</a:t>
            </a:r>
          </a:p>
          <a:p>
            <a:pPr marL="450850" indent="-277813">
              <a:buFont typeface="Arial" panose="020B0604020202020204" pitchFamily="34" charset="0"/>
              <a:buChar char="•"/>
            </a:pPr>
            <a:r>
              <a:rPr lang="en-GB" sz="1800" b="1" i="1" dirty="0"/>
              <a:t>Derived</a:t>
            </a:r>
            <a:r>
              <a:rPr lang="en-GB" sz="1800" dirty="0"/>
              <a:t> inherits from Base</a:t>
            </a:r>
          </a:p>
          <a:p>
            <a:pPr marL="450850" indent="-277813">
              <a:buFont typeface="Arial" panose="020B0604020202020204" pitchFamily="34" charset="0"/>
              <a:buChar char="•"/>
            </a:pPr>
            <a:r>
              <a:rPr lang="en-GB" sz="1800" dirty="0"/>
              <a:t>Leave differences to derived child classes</a:t>
            </a:r>
          </a:p>
          <a:p>
            <a:pPr marL="441325" lvl="2" indent="-258763">
              <a:spcBef>
                <a:spcPts val="600"/>
              </a:spcBef>
              <a:buFont typeface="Arial" panose="020B0604020202020204" pitchFamily="34" charset="0"/>
              <a:buChar char="•"/>
            </a:pPr>
            <a:r>
              <a:rPr lang="en-GB" sz="1800" dirty="0"/>
              <a:t>Python supports multiple inheritance - not often needed.</a:t>
            </a:r>
          </a:p>
          <a:p>
            <a:pPr marL="441325" lvl="1" indent="-258763">
              <a:spcBef>
                <a:spcPts val="600"/>
              </a:spcBef>
              <a:buFont typeface="Arial" panose="020B0604020202020204" pitchFamily="34" charset="0"/>
              <a:buChar char="•"/>
            </a:pPr>
            <a:r>
              <a:rPr lang="en-GB" sz="1800" dirty="0"/>
              <a:t>Common to derive our own classes from Python's own:</a:t>
            </a:r>
          </a:p>
          <a:p>
            <a:pPr marL="803275" lvl="2" indent="-265113">
              <a:buFont typeface="Arial" panose="020B0604020202020204" pitchFamily="34" charset="0"/>
              <a:buChar char="•"/>
            </a:pPr>
            <a:r>
              <a:rPr lang="en-GB" sz="1600" dirty="0"/>
              <a:t> Multithreading, Exceptions etc.</a:t>
            </a:r>
          </a:p>
          <a:p>
            <a:pPr marL="538162" lvl="2" indent="0">
              <a:buNone/>
            </a:pPr>
            <a:endParaRPr lang="en-GB" sz="1600" dirty="0"/>
          </a:p>
          <a:p>
            <a:r>
              <a:rPr lang="en-GB" sz="1800" b="1" dirty="0"/>
              <a:t>The super() built-in function</a:t>
            </a: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Better than </a:t>
            </a:r>
            <a:r>
              <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rPr>
              <a:t>Class</a:t>
            </a:r>
            <a:r>
              <a:rPr lang="en-GB" sz="1800" dirty="0">
                <a:solidFill>
                  <a:srgbClr val="004050"/>
                </a:solidFill>
              </a:rPr>
              <a:t>Name</a:t>
            </a:r>
            <a:endPar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endParaRP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Simplifies inheritance and code</a:t>
            </a:r>
            <a:endParaRPr lang="en-GB" sz="1600" dirty="0">
              <a:solidFill>
                <a:srgbClr val="004050"/>
              </a:solidFill>
            </a:endParaRPr>
          </a:p>
          <a:p>
            <a:pPr marL="449263" lvl="1">
              <a:buSzPct val="115000"/>
              <a:buFont typeface="Arial" panose="020B0604020202020204" pitchFamily="34" charset="0"/>
              <a:buChar char="•"/>
              <a:defRPr/>
            </a:pPr>
            <a:r>
              <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rPr>
              <a:t>Follows </a:t>
            </a:r>
            <a:r>
              <a:rPr kumimoji="0" lang="en-GB" sz="1800" b="1" u="none" strike="noStrike" kern="1200" cap="none" spc="0" normalizeH="0" baseline="0" noProof="0" dirty="0">
                <a:ln>
                  <a:noFill/>
                </a:ln>
                <a:solidFill>
                  <a:srgbClr val="004050"/>
                </a:solidFill>
                <a:effectLst/>
                <a:uLnTx/>
                <a:uFillTx/>
                <a:latin typeface="Montserrat" pitchFamily="2" charset="77"/>
                <a:ea typeface="+mn-ea"/>
                <a:cs typeface="+mn-cs"/>
              </a:rPr>
              <a:t>MRO</a:t>
            </a:r>
            <a:endParaRPr kumimoji="0" lang="en-GB" sz="1800" u="none" strike="noStrike" kern="1200" cap="none" spc="0" normalizeH="0" baseline="0" noProof="0" dirty="0">
              <a:ln>
                <a:noFill/>
              </a:ln>
              <a:solidFill>
                <a:srgbClr val="004050"/>
              </a:solidFill>
              <a:effectLst/>
              <a:uLnTx/>
              <a:uFillTx/>
              <a:latin typeface="Montserrat" pitchFamily="2" charset="77"/>
              <a:ea typeface="+mn-ea"/>
              <a:cs typeface="+mn-cs"/>
            </a:endParaRPr>
          </a:p>
        </p:txBody>
      </p:sp>
      <p:sp>
        <p:nvSpPr>
          <p:cNvPr id="19460" name="Text Box 4"/>
          <p:cNvSpPr txBox="1">
            <a:spLocks noChangeArrowheads="1"/>
          </p:cNvSpPr>
          <p:nvPr/>
        </p:nvSpPr>
        <p:spPr bwMode="auto">
          <a:xfrm>
            <a:off x="5712280" y="1927773"/>
            <a:ext cx="5952270" cy="104644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class </a:t>
            </a:r>
            <a:r>
              <a:rPr lang="en-GB" sz="1800" b="1" i="1" dirty="0" err="1"/>
              <a:t>DerivedClassName</a:t>
            </a:r>
            <a:r>
              <a:rPr lang="en-GB" sz="1800" dirty="0">
                <a:latin typeface="Courier New" panose="02070309020205020404" pitchFamily="49" charset="0"/>
              </a:rPr>
              <a:t>(</a:t>
            </a:r>
            <a:r>
              <a:rPr lang="en-GB" sz="1800" i="1" dirty="0" err="1"/>
              <a:t>base_classes</a:t>
            </a:r>
            <a:r>
              <a:rPr lang="en-GB" sz="1800" dirty="0">
                <a:latin typeface="Courier New" panose="02070309020205020404" pitchFamily="49" charset="0"/>
              </a:rPr>
              <a:t>):</a:t>
            </a:r>
          </a:p>
          <a:p>
            <a:pPr>
              <a:spcBef>
                <a:spcPct val="0"/>
              </a:spcBef>
            </a:pPr>
            <a:endParaRPr lang="en-GB" sz="800" dirty="0">
              <a:latin typeface="Courier New" panose="02070309020205020404" pitchFamily="49" charset="0"/>
            </a:endParaRPr>
          </a:p>
          <a:p>
            <a:pPr>
              <a:spcBef>
                <a:spcPct val="0"/>
              </a:spcBef>
            </a:pPr>
            <a:r>
              <a:rPr lang="en-GB" sz="1800" dirty="0">
                <a:latin typeface="Courier New" panose="02070309020205020404" pitchFamily="49" charset="0"/>
              </a:rPr>
              <a:t>    </a:t>
            </a:r>
            <a:r>
              <a:rPr lang="en-GB" sz="1800" dirty="0" err="1">
                <a:latin typeface="Courier New" panose="02070309020205020404" pitchFamily="49" charset="0"/>
              </a:rPr>
              <a:t>def</a:t>
            </a:r>
            <a:r>
              <a:rPr lang="en-GB" sz="1800" dirty="0">
                <a:latin typeface="Courier New" panose="02070309020205020404" pitchFamily="49" charset="0"/>
              </a:rPr>
              <a:t> __</a:t>
            </a:r>
            <a:r>
              <a:rPr lang="en-GB" sz="1800" dirty="0" err="1">
                <a:latin typeface="Courier New" panose="02070309020205020404" pitchFamily="49" charset="0"/>
              </a:rPr>
              <a:t>init</a:t>
            </a:r>
            <a:r>
              <a:rPr lang="en-GB" sz="1800" dirty="0">
                <a:latin typeface="Courier New" panose="02070309020205020404" pitchFamily="49" charset="0"/>
              </a:rPr>
              <a:t>__(self, </a:t>
            </a:r>
            <a:r>
              <a:rPr lang="en-GB" sz="1800" i="1" dirty="0"/>
              <a:t>arguments</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a:t>
            </a:r>
            <a:r>
              <a:rPr lang="en-GB" sz="1800" b="1" i="1" dirty="0"/>
              <a:t>base_class</a:t>
            </a:r>
            <a:r>
              <a:rPr lang="en-GB" sz="1800" dirty="0">
                <a:latin typeface="Courier New" panose="02070309020205020404" pitchFamily="49" charset="0"/>
              </a:rPr>
              <a:t>.__</a:t>
            </a:r>
            <a:r>
              <a:rPr lang="en-GB" sz="1800" dirty="0" err="1">
                <a:latin typeface="Courier New" panose="02070309020205020404" pitchFamily="49" charset="0"/>
              </a:rPr>
              <a:t>init</a:t>
            </a:r>
            <a:r>
              <a:rPr lang="en-GB" sz="1800" dirty="0">
                <a:latin typeface="Courier New" panose="02070309020205020404" pitchFamily="49" charset="0"/>
              </a:rPr>
              <a:t>__(self, </a:t>
            </a:r>
            <a:r>
              <a:rPr lang="en-GB" sz="1800" i="1" dirty="0"/>
              <a:t>arguments</a:t>
            </a:r>
            <a:r>
              <a:rPr lang="en-GB" sz="1800" dirty="0">
                <a:latin typeface="Courier New" panose="02070309020205020404" pitchFamily="49" charset="0"/>
              </a:rPr>
              <a:t>)</a:t>
            </a:r>
          </a:p>
        </p:txBody>
      </p:sp>
      <p:sp>
        <p:nvSpPr>
          <p:cNvPr id="2" name="Text Box 4">
            <a:extLst>
              <a:ext uri="{FF2B5EF4-FFF2-40B4-BE49-F238E27FC236}">
                <a16:creationId xmlns:a16="http://schemas.microsoft.com/office/drawing/2014/main" id="{BFDABA54-1214-9B57-FC1A-E514FD0BA5E2}"/>
              </a:ext>
            </a:extLst>
          </p:cNvPr>
          <p:cNvSpPr txBox="1">
            <a:spLocks noChangeArrowheads="1"/>
          </p:cNvSpPr>
          <p:nvPr/>
        </p:nvSpPr>
        <p:spPr bwMode="auto">
          <a:xfrm>
            <a:off x="5712280" y="5356753"/>
            <a:ext cx="5952270" cy="1046440"/>
          </a:xfrm>
          <a:prstGeom prst="rect">
            <a:avLst/>
          </a:prstGeom>
          <a:solidFill>
            <a:schemeClr val="bg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a:latin typeface="Courier New" panose="02070309020205020404" pitchFamily="49" charset="0"/>
              </a:rPr>
              <a:t>class </a:t>
            </a:r>
            <a:r>
              <a:rPr lang="en-GB" sz="1800" i="1" dirty="0" err="1"/>
              <a:t>DerivedClassName</a:t>
            </a:r>
            <a:r>
              <a:rPr lang="en-GB" sz="1800" dirty="0">
                <a:latin typeface="Courier New" panose="02070309020205020404" pitchFamily="49" charset="0"/>
              </a:rPr>
              <a:t>(</a:t>
            </a:r>
            <a:r>
              <a:rPr lang="en-GB" sz="1800" i="1" dirty="0" err="1"/>
              <a:t>base_classes</a:t>
            </a:r>
            <a:r>
              <a:rPr lang="en-GB" sz="1800" dirty="0">
                <a:latin typeface="Courier New" panose="02070309020205020404" pitchFamily="49" charset="0"/>
              </a:rPr>
              <a:t>):</a:t>
            </a:r>
          </a:p>
          <a:p>
            <a:pPr>
              <a:spcBef>
                <a:spcPct val="0"/>
              </a:spcBef>
            </a:pPr>
            <a:endParaRPr lang="en-GB" sz="800" dirty="0">
              <a:latin typeface="Courier New" panose="02070309020205020404" pitchFamily="49" charset="0"/>
            </a:endParaRPr>
          </a:p>
          <a:p>
            <a:pPr>
              <a:spcBef>
                <a:spcPct val="0"/>
              </a:spcBef>
            </a:pPr>
            <a:r>
              <a:rPr lang="en-GB" sz="1800" dirty="0">
                <a:latin typeface="Courier New" panose="02070309020205020404" pitchFamily="49" charset="0"/>
              </a:rPr>
              <a:t>    </a:t>
            </a:r>
            <a:r>
              <a:rPr lang="en-GB" sz="1800" dirty="0" err="1">
                <a:latin typeface="Courier New" panose="02070309020205020404" pitchFamily="49" charset="0"/>
              </a:rPr>
              <a:t>def</a:t>
            </a:r>
            <a:r>
              <a:rPr lang="en-GB" sz="1800" dirty="0">
                <a:latin typeface="Courier New" panose="02070309020205020404" pitchFamily="49" charset="0"/>
              </a:rPr>
              <a:t> __</a:t>
            </a:r>
            <a:r>
              <a:rPr lang="en-GB" sz="1800" dirty="0" err="1">
                <a:latin typeface="Courier New" panose="02070309020205020404" pitchFamily="49" charset="0"/>
              </a:rPr>
              <a:t>init</a:t>
            </a:r>
            <a:r>
              <a:rPr lang="en-GB" sz="1800" dirty="0">
                <a:latin typeface="Courier New" panose="02070309020205020404" pitchFamily="49" charset="0"/>
              </a:rPr>
              <a:t>__(self, </a:t>
            </a:r>
            <a:r>
              <a:rPr lang="en-GB" sz="1800" i="1" dirty="0"/>
              <a:t>arguments</a:t>
            </a:r>
            <a:r>
              <a:rPr lang="en-GB" sz="1800" dirty="0">
                <a:latin typeface="Courier New" panose="02070309020205020404" pitchFamily="49" charset="0"/>
              </a:rPr>
              <a:t>):</a:t>
            </a:r>
          </a:p>
          <a:p>
            <a:pPr>
              <a:spcBef>
                <a:spcPct val="0"/>
              </a:spcBef>
            </a:pPr>
            <a:r>
              <a:rPr lang="en-GB" sz="1800" dirty="0">
                <a:latin typeface="Courier New" panose="02070309020205020404" pitchFamily="49" charset="0"/>
              </a:rPr>
              <a:t>        </a:t>
            </a:r>
            <a:r>
              <a:rPr lang="en-GB" sz="1800" b="1" i="1" dirty="0"/>
              <a:t>super()</a:t>
            </a:r>
            <a:r>
              <a:rPr lang="en-GB" sz="1800" dirty="0">
                <a:latin typeface="Courier New" panose="02070309020205020404" pitchFamily="49" charset="0"/>
              </a:rPr>
              <a:t>.__</a:t>
            </a:r>
            <a:r>
              <a:rPr lang="en-GB" sz="1800" dirty="0" err="1">
                <a:latin typeface="Courier New" panose="02070309020205020404" pitchFamily="49" charset="0"/>
              </a:rPr>
              <a:t>init</a:t>
            </a:r>
            <a:r>
              <a:rPr lang="en-GB" sz="1800" dirty="0">
                <a:latin typeface="Courier New" panose="02070309020205020404" pitchFamily="49" charset="0"/>
              </a:rPr>
              <a:t>__(self, </a:t>
            </a:r>
            <a:r>
              <a:rPr lang="en-GB" sz="1800" i="1" dirty="0"/>
              <a:t>arguments</a:t>
            </a:r>
            <a:r>
              <a:rPr lang="en-GB" sz="1800" dirty="0">
                <a:latin typeface="Courier New" panose="02070309020205020404" pitchFamily="49" charset="0"/>
              </a:rPr>
              <a:t>)</a:t>
            </a:r>
          </a:p>
        </p:txBody>
      </p:sp>
    </p:spTree>
    <p:extLst>
      <p:ext uri="{BB962C8B-B14F-4D97-AF65-F5344CB8AC3E}">
        <p14:creationId xmlns:p14="http://schemas.microsoft.com/office/powerpoint/2010/main" val="3385048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76855" y="344219"/>
            <a:ext cx="11517818" cy="805001"/>
          </a:xfrm>
        </p:spPr>
        <p:txBody>
          <a:bodyPr/>
          <a:lstStyle/>
          <a:p>
            <a:pPr eaLnBrk="1" hangingPunct="1"/>
            <a:r>
              <a:rPr lang="en-US" dirty="0"/>
              <a:t>Inheritance terminology</a:t>
            </a:r>
          </a:p>
        </p:txBody>
      </p:sp>
      <p:sp>
        <p:nvSpPr>
          <p:cNvPr id="20483" name="Rectangle 3"/>
          <p:cNvSpPr>
            <a:spLocks noChangeArrowheads="1"/>
          </p:cNvSpPr>
          <p:nvPr/>
        </p:nvSpPr>
        <p:spPr bwMode="auto">
          <a:xfrm>
            <a:off x="8831580" y="3388996"/>
            <a:ext cx="1460500" cy="615950"/>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lIns="90488" tIns="44450" rIns="90488" bIns="44450">
            <a:spAutoFit/>
          </a:bodyPr>
          <a:lstStyle/>
          <a:p>
            <a:pPr marL="373063" indent="-373063" defTabSz="730250">
              <a:lnSpc>
                <a:spcPct val="90000"/>
              </a:lnSpc>
              <a:spcBef>
                <a:spcPct val="30000"/>
              </a:spcBef>
            </a:pPr>
            <a:r>
              <a:rPr lang="en-US" sz="1600" b="1" dirty="0">
                <a:latin typeface="Courier New" panose="02070309020205020404" pitchFamily="49" charset="0"/>
              </a:rPr>
              <a:t>Base</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Superclass</a:t>
            </a:r>
            <a:endParaRPr lang="en-US" sz="1600" dirty="0">
              <a:solidFill>
                <a:srgbClr val="969696"/>
              </a:solidFill>
              <a:latin typeface="Courier New" panose="02070309020205020404" pitchFamily="49" charset="0"/>
            </a:endParaRPr>
          </a:p>
        </p:txBody>
      </p:sp>
      <p:sp>
        <p:nvSpPr>
          <p:cNvPr id="20484" name="Rectangle 4"/>
          <p:cNvSpPr>
            <a:spLocks noChangeArrowheads="1"/>
          </p:cNvSpPr>
          <p:nvPr/>
        </p:nvSpPr>
        <p:spPr bwMode="auto">
          <a:xfrm>
            <a:off x="7556663" y="3390900"/>
            <a:ext cx="1147762"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Derived</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Subclass</a:t>
            </a:r>
            <a:endParaRPr lang="en-US" sz="1600" dirty="0">
              <a:solidFill>
                <a:srgbClr val="969696"/>
              </a:solidFill>
              <a:latin typeface="Courier New" panose="02070309020205020404" pitchFamily="49" charset="0"/>
            </a:endParaRPr>
          </a:p>
        </p:txBody>
      </p:sp>
      <p:sp>
        <p:nvSpPr>
          <p:cNvPr id="20485" name="Rectangle 5"/>
          <p:cNvSpPr>
            <a:spLocks noChangeArrowheads="1"/>
          </p:cNvSpPr>
          <p:nvPr/>
        </p:nvSpPr>
        <p:spPr bwMode="auto">
          <a:xfrm>
            <a:off x="2752725" y="3390900"/>
            <a:ext cx="1163638" cy="614363"/>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Derived</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Subclass</a:t>
            </a:r>
            <a:endParaRPr lang="en-US" sz="1600" dirty="0">
              <a:solidFill>
                <a:srgbClr val="969696"/>
              </a:solidFill>
              <a:latin typeface="Courier New" panose="02070309020205020404" pitchFamily="49" charset="0"/>
            </a:endParaRPr>
          </a:p>
        </p:txBody>
      </p:sp>
      <p:sp>
        <p:nvSpPr>
          <p:cNvPr id="20486" name="Rectangle 6"/>
          <p:cNvSpPr>
            <a:spLocks noChangeArrowheads="1"/>
          </p:cNvSpPr>
          <p:nvPr/>
        </p:nvSpPr>
        <p:spPr bwMode="auto">
          <a:xfrm>
            <a:off x="8423660" y="5191126"/>
            <a:ext cx="1165225" cy="614364"/>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Derived</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Subclass</a:t>
            </a:r>
            <a:endParaRPr lang="en-US" sz="1600" dirty="0">
              <a:solidFill>
                <a:srgbClr val="969696"/>
              </a:solidFill>
              <a:latin typeface="Courier New" panose="02070309020205020404" pitchFamily="49" charset="0"/>
            </a:endParaRPr>
          </a:p>
        </p:txBody>
      </p:sp>
      <p:sp>
        <p:nvSpPr>
          <p:cNvPr id="20488" name="Rectangle 8"/>
          <p:cNvSpPr>
            <a:spLocks noChangeArrowheads="1"/>
          </p:cNvSpPr>
          <p:nvPr/>
        </p:nvSpPr>
        <p:spPr bwMode="auto">
          <a:xfrm>
            <a:off x="6415881" y="1602581"/>
            <a:ext cx="1325563" cy="602139"/>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Base</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Superclass</a:t>
            </a:r>
            <a:endParaRPr lang="en-US" sz="1600" dirty="0">
              <a:solidFill>
                <a:srgbClr val="969696"/>
              </a:solidFill>
              <a:latin typeface="Courier New" panose="02070309020205020404" pitchFamily="49" charset="0"/>
            </a:endParaRPr>
          </a:p>
        </p:txBody>
      </p:sp>
      <p:sp>
        <p:nvSpPr>
          <p:cNvPr id="20489" name="Rectangle 9"/>
          <p:cNvSpPr>
            <a:spLocks noChangeArrowheads="1"/>
          </p:cNvSpPr>
          <p:nvPr/>
        </p:nvSpPr>
        <p:spPr bwMode="auto">
          <a:xfrm>
            <a:off x="4379914" y="1752601"/>
            <a:ext cx="73342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lstStyle/>
          <a:p>
            <a:pPr marL="373063" indent="-373063" defTabSz="730250">
              <a:lnSpc>
                <a:spcPct val="90000"/>
              </a:lnSpc>
              <a:spcBef>
                <a:spcPct val="30000"/>
              </a:spcBef>
            </a:pPr>
            <a:r>
              <a:rPr lang="en-US" sz="1600" b="1" dirty="0">
                <a:latin typeface="Courier New" pitchFamily="49" charset="0"/>
              </a:rPr>
              <a:t>Root</a:t>
            </a:r>
          </a:p>
        </p:txBody>
      </p:sp>
      <p:sp>
        <p:nvSpPr>
          <p:cNvPr id="9" name="Rectangle 6">
            <a:extLst>
              <a:ext uri="{FF2B5EF4-FFF2-40B4-BE49-F238E27FC236}">
                <a16:creationId xmlns:a16="http://schemas.microsoft.com/office/drawing/2014/main" id="{C785E703-4F83-C83B-FF72-23E10E2386A6}"/>
              </a:ext>
            </a:extLst>
          </p:cNvPr>
          <p:cNvSpPr>
            <a:spLocks noChangeArrowheads="1"/>
          </p:cNvSpPr>
          <p:nvPr/>
        </p:nvSpPr>
        <p:spPr bwMode="auto">
          <a:xfrm>
            <a:off x="4043518" y="5180969"/>
            <a:ext cx="1165225" cy="614364"/>
          </a:xfrm>
          <a:prstGeom prst="rect">
            <a:avLst/>
          </a:prstGeom>
          <a:noFill/>
          <a:ln w="12700">
            <a:solidFill>
              <a:srgbClr val="969696"/>
            </a:solidFill>
            <a:miter lim="800000"/>
            <a:headEnd/>
            <a:tailEnd/>
          </a:ln>
          <a:extLst>
            <a:ext uri="{909E8E84-426E-40dd-AFC4-6F175D3DCCD1}">
              <a14:hiddenFill xmlns="" xmlns:a14="http://schemas.microsoft.com/office/drawing/2010/main">
                <a:solidFill>
                  <a:srgbClr val="FFFFFF"/>
                </a:solidFill>
              </a14:hiddenFill>
            </a:ext>
          </a:extLst>
        </p:spPr>
        <p:txBody>
          <a:bodyPr wrap="none" lIns="90488" tIns="44450" rIns="90488" bIns="44450"/>
          <a:lstStyle/>
          <a:p>
            <a:pPr marL="373063" indent="-373063" defTabSz="730250">
              <a:lnSpc>
                <a:spcPct val="90000"/>
              </a:lnSpc>
              <a:spcBef>
                <a:spcPct val="30000"/>
              </a:spcBef>
            </a:pPr>
            <a:r>
              <a:rPr lang="en-US" sz="1600" b="1" dirty="0">
                <a:latin typeface="Courier New" panose="02070309020205020404" pitchFamily="49" charset="0"/>
              </a:rPr>
              <a:t>Derived</a:t>
            </a:r>
            <a:endParaRPr lang="en-US" sz="1600" dirty="0">
              <a:solidFill>
                <a:srgbClr val="000066"/>
              </a:solidFill>
              <a:latin typeface="Courier New" panose="02070309020205020404" pitchFamily="49" charset="0"/>
            </a:endParaRPr>
          </a:p>
          <a:p>
            <a:pPr marL="373063" indent="-373063" defTabSz="730250">
              <a:lnSpc>
                <a:spcPct val="90000"/>
              </a:lnSpc>
              <a:spcBef>
                <a:spcPct val="30000"/>
              </a:spcBef>
            </a:pPr>
            <a:r>
              <a:rPr lang="en-US" sz="1600" dirty="0">
                <a:solidFill>
                  <a:srgbClr val="000066"/>
                </a:solidFill>
                <a:latin typeface="Courier New" panose="02070309020205020404" pitchFamily="49" charset="0"/>
              </a:rPr>
              <a:t>Subclass</a:t>
            </a:r>
            <a:endParaRPr lang="en-US" sz="1600" dirty="0">
              <a:solidFill>
                <a:srgbClr val="969696"/>
              </a:solidFill>
              <a:latin typeface="Courier New" panose="02070309020205020404" pitchFamily="49" charset="0"/>
            </a:endParaRPr>
          </a:p>
        </p:txBody>
      </p:sp>
      <p:pic>
        <p:nvPicPr>
          <p:cNvPr id="15" name="Picture 14" descr="A diagram of different vehicles&#10;&#10;Description automatically generated">
            <a:extLst>
              <a:ext uri="{FF2B5EF4-FFF2-40B4-BE49-F238E27FC236}">
                <a16:creationId xmlns:a16="http://schemas.microsoft.com/office/drawing/2014/main" id="{87DFF92D-AAD7-2455-DDB4-50C243D2C126}"/>
              </a:ext>
            </a:extLst>
          </p:cNvPr>
          <p:cNvPicPr>
            <a:picLocks noChangeAspect="1"/>
          </p:cNvPicPr>
          <p:nvPr/>
        </p:nvPicPr>
        <p:blipFill>
          <a:blip r:embed="rId3"/>
          <a:stretch>
            <a:fillRect/>
          </a:stretch>
        </p:blipFill>
        <p:spPr>
          <a:xfrm>
            <a:off x="4043517" y="1335273"/>
            <a:ext cx="4293117" cy="4878334"/>
          </a:xfrm>
          <a:prstGeom prst="rect">
            <a:avLst/>
          </a:prstGeom>
        </p:spPr>
      </p:pic>
    </p:spTree>
    <p:extLst>
      <p:ext uri="{BB962C8B-B14F-4D97-AF65-F5344CB8AC3E}">
        <p14:creationId xmlns:p14="http://schemas.microsoft.com/office/powerpoint/2010/main" val="67310284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921" y="344888"/>
            <a:ext cx="11517818" cy="805001"/>
          </a:xfrm>
        </p:spPr>
        <p:txBody>
          <a:bodyPr/>
          <a:lstStyle/>
          <a:p>
            <a:r>
              <a:rPr lang="en-GB" dirty="0"/>
              <a:t>Inheritance scope</a:t>
            </a:r>
          </a:p>
        </p:txBody>
      </p:sp>
      <p:sp>
        <p:nvSpPr>
          <p:cNvPr id="3" name="Content Placeholder 2"/>
          <p:cNvSpPr>
            <a:spLocks noGrp="1"/>
          </p:cNvSpPr>
          <p:nvPr>
            <p:ph idx="1"/>
          </p:nvPr>
        </p:nvSpPr>
        <p:spPr/>
        <p:txBody>
          <a:bodyPr/>
          <a:lstStyle/>
          <a:p>
            <a:pPr>
              <a:spcBef>
                <a:spcPts val="600"/>
              </a:spcBef>
            </a:pPr>
            <a:r>
              <a:rPr lang="en-GB" sz="1800" b="1" dirty="0"/>
              <a:t>Attributes are either “public” or “private”.</a:t>
            </a:r>
          </a:p>
          <a:p>
            <a:pPr marL="441325" lvl="1" indent="-258763">
              <a:spcBef>
                <a:spcPts val="600"/>
              </a:spcBef>
              <a:buFont typeface="Arial" panose="020B0604020202020204" pitchFamily="34" charset="0"/>
              <a:buChar char="•"/>
            </a:pPr>
            <a:r>
              <a:rPr lang="en-GB" sz="1800" dirty="0"/>
              <a:t>No equivalent of “protected”.</a:t>
            </a:r>
          </a:p>
          <a:p>
            <a:pPr marL="441325" lvl="1" indent="-258763">
              <a:spcBef>
                <a:spcPts val="600"/>
              </a:spcBef>
              <a:buFont typeface="Arial" panose="020B0604020202020204" pitchFamily="34" charset="0"/>
              <a:buChar char="•"/>
            </a:pPr>
            <a:r>
              <a:rPr lang="en-GB" sz="1800" dirty="0"/>
              <a:t>This includes methods as well as data items.</a:t>
            </a:r>
          </a:p>
          <a:p>
            <a:pPr marL="441325" lvl="1" indent="-258763">
              <a:spcBef>
                <a:spcPts val="600"/>
              </a:spcBef>
              <a:buFont typeface="Arial" panose="020B0604020202020204" pitchFamily="34" charset="0"/>
              <a:buChar char="•"/>
            </a:pPr>
            <a:r>
              <a:rPr lang="en-GB" sz="1800" dirty="0"/>
              <a:t>Enforced by the leading two-underscores rule.</a:t>
            </a:r>
          </a:p>
          <a:p>
            <a:pPr marL="441325" lvl="1" indent="-258763">
              <a:spcBef>
                <a:spcPts val="600"/>
              </a:spcBef>
              <a:buFont typeface="Arial" panose="020B0604020202020204" pitchFamily="34" charset="0"/>
              <a:buChar char="•"/>
            </a:pPr>
            <a:r>
              <a:rPr lang="en-GB" sz="1800" dirty="0"/>
              <a:t>Base and derived classes can share the same module.</a:t>
            </a:r>
          </a:p>
          <a:p>
            <a:pPr marL="720725" lvl="2" indent="-269875">
              <a:spcBef>
                <a:spcPts val="600"/>
              </a:spcBef>
              <a:buFont typeface="Arial" panose="020B0604020202020204" pitchFamily="34" charset="0"/>
              <a:buChar char="•"/>
            </a:pPr>
            <a:r>
              <a:rPr lang="en-GB" sz="1800" dirty="0"/>
              <a:t> Can share attributes privately that are prefixed with a single underscore.</a:t>
            </a:r>
          </a:p>
          <a:p>
            <a:pPr marL="715963" lvl="2" indent="-350838">
              <a:spcBef>
                <a:spcPts val="600"/>
              </a:spcBef>
              <a:buFont typeface="Courier New" panose="02070309020205020404" pitchFamily="49" charset="0"/>
              <a:buChar char="o"/>
            </a:pPr>
            <a:endParaRPr lang="en-GB" sz="1800" dirty="0"/>
          </a:p>
          <a:p>
            <a:pPr>
              <a:spcBef>
                <a:spcPts val="600"/>
              </a:spcBef>
            </a:pPr>
            <a:r>
              <a:rPr lang="en-GB" sz="1800" b="1" dirty="0"/>
              <a:t>Public attributes of the base class can be called on an object of the derived class.</a:t>
            </a:r>
          </a:p>
          <a:p>
            <a:pPr marL="447675" lvl="1" indent="-265113">
              <a:spcBef>
                <a:spcPts val="600"/>
              </a:spcBef>
              <a:buFont typeface="Arial" panose="020B0604020202020204" pitchFamily="34" charset="0"/>
              <a:buChar char="•"/>
            </a:pPr>
            <a:r>
              <a:rPr lang="en-GB" sz="1800" dirty="0"/>
              <a:t>Also applies to __special__ methods.</a:t>
            </a:r>
          </a:p>
          <a:p>
            <a:pPr>
              <a:spcBef>
                <a:spcPts val="600"/>
              </a:spcBef>
            </a:pPr>
            <a:endParaRPr lang="en-GB" sz="1800" dirty="0"/>
          </a:p>
          <a:p>
            <a:pPr>
              <a:spcBef>
                <a:spcPts val="600"/>
              </a:spcBef>
            </a:pPr>
            <a:endParaRPr lang="en-GB" sz="1800" dirty="0"/>
          </a:p>
        </p:txBody>
      </p:sp>
    </p:spTree>
    <p:extLst>
      <p:ext uri="{BB962C8B-B14F-4D97-AF65-F5344CB8AC3E}">
        <p14:creationId xmlns:p14="http://schemas.microsoft.com/office/powerpoint/2010/main" val="3974778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031617" y="348236"/>
            <a:ext cx="11517818" cy="805001"/>
          </a:xfrm>
        </p:spPr>
        <p:txBody>
          <a:bodyPr/>
          <a:lstStyle/>
          <a:p>
            <a:pPr eaLnBrk="1" hangingPunct="1"/>
            <a:r>
              <a:rPr lang="en-GB" dirty="0"/>
              <a:t>Inheritance example</a:t>
            </a:r>
          </a:p>
        </p:txBody>
      </p:sp>
      <p:sp>
        <p:nvSpPr>
          <p:cNvPr id="21510" name="Line 10"/>
          <p:cNvSpPr>
            <a:spLocks noChangeShapeType="1"/>
          </p:cNvSpPr>
          <p:nvPr/>
        </p:nvSpPr>
        <p:spPr bwMode="auto">
          <a:xfrm flipH="1" flipV="1">
            <a:off x="6704151" y="4424283"/>
            <a:ext cx="961232" cy="435769"/>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3" name="Line 6">
            <a:extLst>
              <a:ext uri="{FF2B5EF4-FFF2-40B4-BE49-F238E27FC236}">
                <a16:creationId xmlns:a16="http://schemas.microsoft.com/office/drawing/2014/main" id="{309FA1BC-0086-6284-E959-619975988BAA}"/>
              </a:ext>
            </a:extLst>
          </p:cNvPr>
          <p:cNvSpPr>
            <a:spLocks noChangeShapeType="1"/>
          </p:cNvSpPr>
          <p:nvPr/>
        </p:nvSpPr>
        <p:spPr bwMode="auto">
          <a:xfrm flipV="1">
            <a:off x="2315242" y="3312827"/>
            <a:ext cx="0" cy="388645"/>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4" name="Text Box 5">
            <a:extLst>
              <a:ext uri="{FF2B5EF4-FFF2-40B4-BE49-F238E27FC236}">
                <a16:creationId xmlns:a16="http://schemas.microsoft.com/office/drawing/2014/main" id="{F07A1D8E-7491-F917-88CD-85F6265895BE}"/>
              </a:ext>
            </a:extLst>
          </p:cNvPr>
          <p:cNvSpPr txBox="1">
            <a:spLocks noChangeArrowheads="1"/>
          </p:cNvSpPr>
          <p:nvPr/>
        </p:nvSpPr>
        <p:spPr bwMode="auto">
          <a:xfrm>
            <a:off x="1031623" y="5613087"/>
            <a:ext cx="7464681" cy="830997"/>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from tank import Tank</a:t>
            </a:r>
          </a:p>
          <a:p>
            <a:pPr>
              <a:spcBef>
                <a:spcPct val="0"/>
              </a:spcBef>
            </a:pPr>
            <a:r>
              <a:rPr lang="en-US" sz="1600" dirty="0" err="1">
                <a:latin typeface="Courier New" panose="02070309020205020404" pitchFamily="49" charset="0"/>
              </a:rPr>
              <a:t>mbt</a:t>
            </a:r>
            <a:r>
              <a:rPr lang="en-US" sz="1600" dirty="0">
                <a:latin typeface="Courier New" panose="02070309020205020404" pitchFamily="49" charset="0"/>
              </a:rPr>
              <a:t>__tank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Tiger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r>
              <a:rPr lang="en-US" sz="1600" dirty="0">
                <a:latin typeface="Courier New" panose="02070309020205020404" pitchFamily="49" charset="0"/>
              </a:rPr>
              <a:t>print(</a:t>
            </a:r>
            <a:r>
              <a:rPr lang="en-US" sz="1600" dirty="0" err="1">
                <a:latin typeface="Courier New" panose="02070309020205020404" pitchFamily="49" charset="0"/>
              </a:rPr>
              <a:t>mbt_tank</a:t>
            </a:r>
            <a:r>
              <a:rPr lang="en-US" sz="1600" dirty="0">
                <a:latin typeface="Courier New" panose="02070309020205020404" pitchFamily="49" charset="0"/>
              </a:rPr>
              <a:t>)</a:t>
            </a:r>
            <a:endParaRPr lang="en-GB" sz="1600" dirty="0">
              <a:latin typeface="Courier New" panose="02070309020205020404" pitchFamily="49" charset="0"/>
            </a:endParaRPr>
          </a:p>
        </p:txBody>
      </p:sp>
      <p:sp>
        <p:nvSpPr>
          <p:cNvPr id="5" name="Text Box 4">
            <a:extLst>
              <a:ext uri="{FF2B5EF4-FFF2-40B4-BE49-F238E27FC236}">
                <a16:creationId xmlns:a16="http://schemas.microsoft.com/office/drawing/2014/main" id="{1763766C-344A-D356-5B61-D5AEF311905E}"/>
              </a:ext>
            </a:extLst>
          </p:cNvPr>
          <p:cNvSpPr txBox="1">
            <a:spLocks noChangeArrowheads="1"/>
          </p:cNvSpPr>
          <p:nvPr/>
        </p:nvSpPr>
        <p:spPr bwMode="auto">
          <a:xfrm>
            <a:off x="1031620" y="1269157"/>
            <a:ext cx="7464684" cy="2062103"/>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class Vehicle:</a:t>
            </a:r>
          </a:p>
          <a:p>
            <a:pPr>
              <a:spcBef>
                <a:spcPct val="0"/>
              </a:spcBef>
            </a:pPr>
            <a:r>
              <a:rPr lang="en-GB" sz="1600" dirty="0">
                <a:latin typeface="Courier New" panose="02070309020205020404" pitchFamily="49" charset="0"/>
              </a:rPr>
              <a:t>    def __</a:t>
            </a:r>
            <a:r>
              <a:rPr lang="en-GB" sz="1600" dirty="0" err="1">
                <a:latin typeface="Courier New" panose="02070309020205020404" pitchFamily="49" charset="0"/>
              </a:rPr>
              <a:t>init</a:t>
            </a:r>
            <a:r>
              <a:rPr lang="en-GB" sz="1600" dirty="0">
                <a:latin typeface="Courier New" panose="02070309020205020404" pitchFamily="49" charset="0"/>
              </a:rPr>
              <a:t>__(self, country, model):</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self.country</a:t>
            </a:r>
            <a:r>
              <a:rPr lang="en-GB" sz="1600" dirty="0">
                <a:latin typeface="Courier New" panose="02070309020205020404" pitchFamily="49" charset="0"/>
              </a:rPr>
              <a:t> = country</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self.model</a:t>
            </a:r>
            <a:r>
              <a:rPr lang="en-GB" sz="1600" dirty="0">
                <a:latin typeface="Courier New" panose="02070309020205020404" pitchFamily="49" charset="0"/>
              </a:rPr>
              <a:t> = model    </a:t>
            </a: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self._health</a:t>
            </a:r>
            <a:r>
              <a:rPr lang="en-GB" sz="1600" dirty="0">
                <a:latin typeface="Courier New" panose="02070309020205020404" pitchFamily="49" charset="0"/>
              </a:rPr>
              <a:t> = 100</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a:t>
            </a:r>
            <a:r>
              <a:rPr lang="en-GB" sz="1600" dirty="0" err="1">
                <a:latin typeface="Courier New" panose="02070309020205020404" pitchFamily="49" charset="0"/>
              </a:rPr>
              <a:t>def</a:t>
            </a:r>
            <a:r>
              <a:rPr lang="en-GB" sz="1600" dirty="0">
                <a:latin typeface="Courier New" panose="02070309020205020404" pitchFamily="49" charset="0"/>
              </a:rPr>
              <a:t> __</a:t>
            </a:r>
            <a:r>
              <a:rPr lang="en-GB" sz="1600" dirty="0" err="1">
                <a:latin typeface="Courier New" panose="02070309020205020404" pitchFamily="49" charset="0"/>
              </a:rPr>
              <a:t>str</a:t>
            </a:r>
            <a:r>
              <a:rPr lang="en-GB" sz="1600" dirty="0">
                <a:latin typeface="Courier New" panose="02070309020205020404" pitchFamily="49" charset="0"/>
              </a:rPr>
              <a:t>__(self):</a:t>
            </a:r>
          </a:p>
          <a:p>
            <a:pPr>
              <a:spcBef>
                <a:spcPct val="0"/>
              </a:spcBef>
            </a:pPr>
            <a:r>
              <a:rPr lang="en-GB" sz="1600" dirty="0">
                <a:latin typeface="Courier New" panose="02070309020205020404" pitchFamily="49" charset="0"/>
              </a:rPr>
              <a:t>       return </a:t>
            </a:r>
            <a:r>
              <a:rPr lang="en-GB" sz="1600" dirty="0" err="1">
                <a:latin typeface="Courier New" panose="02070309020205020404" pitchFamily="49" charset="0"/>
              </a:rPr>
              <a:t>f"Tank</a:t>
            </a:r>
            <a:r>
              <a:rPr lang="en-GB" sz="1600" dirty="0">
                <a:latin typeface="Courier New" panose="02070309020205020404" pitchFamily="49" charset="0"/>
              </a:rPr>
              <a:t>: {</a:t>
            </a:r>
            <a:r>
              <a:rPr lang="en-GB" sz="1600" dirty="0" err="1">
                <a:latin typeface="Courier New" panose="02070309020205020404" pitchFamily="49" charset="0"/>
              </a:rPr>
              <a:t>self.model</a:t>
            </a:r>
            <a:r>
              <a:rPr lang="en-GB" sz="1600" dirty="0">
                <a:latin typeface="Courier New" panose="02070309020205020404" pitchFamily="49" charset="0"/>
              </a:rPr>
              <a:t>}, Health: {</a:t>
            </a:r>
            <a:r>
              <a:rPr lang="en-GB" sz="1600" dirty="0" err="1">
                <a:latin typeface="Courier New" panose="02070309020205020404" pitchFamily="49" charset="0"/>
              </a:rPr>
              <a:t>self._health</a:t>
            </a:r>
            <a:r>
              <a:rPr lang="en-GB" sz="1600" dirty="0">
                <a:latin typeface="Courier New" panose="02070309020205020404" pitchFamily="49" charset="0"/>
              </a:rPr>
              <a:t>}"</a:t>
            </a:r>
          </a:p>
        </p:txBody>
      </p:sp>
      <p:sp>
        <p:nvSpPr>
          <p:cNvPr id="6" name="Text Box 5">
            <a:extLst>
              <a:ext uri="{FF2B5EF4-FFF2-40B4-BE49-F238E27FC236}">
                <a16:creationId xmlns:a16="http://schemas.microsoft.com/office/drawing/2014/main" id="{A2FB3A7A-1B95-B91A-7914-2545E88CEF3B}"/>
              </a:ext>
            </a:extLst>
          </p:cNvPr>
          <p:cNvSpPr txBox="1">
            <a:spLocks noChangeArrowheads="1"/>
          </p:cNvSpPr>
          <p:nvPr/>
        </p:nvSpPr>
        <p:spPr bwMode="auto">
          <a:xfrm>
            <a:off x="1031623" y="3701473"/>
            <a:ext cx="7464681" cy="1569660"/>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from vehicle import Vehicle</a:t>
            </a:r>
          </a:p>
          <a:p>
            <a:pPr>
              <a:spcBef>
                <a:spcPct val="0"/>
              </a:spcBef>
            </a:pPr>
            <a:endParaRPr lang="en-US" sz="1600" dirty="0">
              <a:latin typeface="Courier New" panose="02070309020205020404" pitchFamily="49" charset="0"/>
            </a:endParaRPr>
          </a:p>
          <a:p>
            <a:pPr>
              <a:spcBef>
                <a:spcPct val="0"/>
              </a:spcBef>
            </a:pPr>
            <a:r>
              <a:rPr lang="en-US" sz="1600" dirty="0">
                <a:latin typeface="Courier New" panose="02070309020205020404" pitchFamily="49" charset="0"/>
              </a:rPr>
              <a:t>class Tank(Vehicle):</a:t>
            </a:r>
          </a:p>
          <a:p>
            <a:pPr>
              <a:spcBef>
                <a:spcPct val="0"/>
              </a:spcBef>
            </a:pPr>
            <a:r>
              <a:rPr lang="en-US" sz="1600" dirty="0">
                <a:latin typeface="Courier New" panose="02070309020205020404" pitchFamily="49" charset="0"/>
              </a:rPr>
              <a:t>    def __</a:t>
            </a:r>
            <a:r>
              <a:rPr lang="en-US" sz="1600" dirty="0" err="1">
                <a:latin typeface="Courier New" panose="02070309020205020404" pitchFamily="49" charset="0"/>
              </a:rPr>
              <a:t>init</a:t>
            </a:r>
            <a:r>
              <a:rPr lang="en-US" sz="1600" dirty="0">
                <a:latin typeface="Courier New" panose="02070309020205020404" pitchFamily="49" charset="0"/>
              </a:rPr>
              <a:t>__(self, country, model):</a:t>
            </a:r>
          </a:p>
          <a:p>
            <a:pPr>
              <a:spcBef>
                <a:spcPct val="0"/>
              </a:spcBef>
            </a:pPr>
            <a:r>
              <a:rPr lang="en-US" sz="1600" dirty="0">
                <a:latin typeface="Courier New" panose="02070309020205020404" pitchFamily="49" charset="0"/>
              </a:rPr>
              <a:t>        </a:t>
            </a:r>
            <a:r>
              <a:rPr lang="en-US" sz="1600" b="1" dirty="0">
                <a:latin typeface="Courier New" panose="02070309020205020404" pitchFamily="49" charset="0"/>
              </a:rPr>
              <a:t>super().__</a:t>
            </a:r>
            <a:r>
              <a:rPr lang="en-US" sz="1600" b="1" dirty="0" err="1">
                <a:latin typeface="Courier New" panose="02070309020205020404" pitchFamily="49" charset="0"/>
              </a:rPr>
              <a:t>init</a:t>
            </a:r>
            <a:r>
              <a:rPr lang="en-US" sz="1600" b="1" dirty="0">
                <a:latin typeface="Courier New" panose="02070309020205020404" pitchFamily="49" charset="0"/>
              </a:rPr>
              <a:t>__(country, model)</a:t>
            </a:r>
          </a:p>
          <a:p>
            <a:pPr>
              <a:spcBef>
                <a:spcPct val="0"/>
              </a:spcBef>
            </a:pPr>
            <a:r>
              <a:rPr lang="en-US" sz="1600" dirty="0">
                <a:latin typeface="Courier New" panose="02070309020205020404" pitchFamily="49" charset="0"/>
              </a:rPr>
              <a:t>        </a:t>
            </a:r>
            <a:r>
              <a:rPr lang="en-US" sz="1600" dirty="0" err="1">
                <a:latin typeface="Courier New" panose="02070309020205020404" pitchFamily="49" charset="0"/>
              </a:rPr>
              <a:t>self._speed</a:t>
            </a:r>
            <a:r>
              <a:rPr lang="en-US" sz="1600" dirty="0">
                <a:latin typeface="Courier New" panose="02070309020205020404" pitchFamily="49" charset="0"/>
              </a:rPr>
              <a:t> = 0</a:t>
            </a:r>
          </a:p>
        </p:txBody>
      </p:sp>
      <p:sp>
        <p:nvSpPr>
          <p:cNvPr id="2" name="Text Box 8">
            <a:extLst>
              <a:ext uri="{FF2B5EF4-FFF2-40B4-BE49-F238E27FC236}">
                <a16:creationId xmlns:a16="http://schemas.microsoft.com/office/drawing/2014/main" id="{4262A3DE-D546-017D-052D-D51203CCB066}"/>
              </a:ext>
            </a:extLst>
          </p:cNvPr>
          <p:cNvSpPr txBox="1">
            <a:spLocks noChangeArrowheads="1"/>
          </p:cNvSpPr>
          <p:nvPr/>
        </p:nvSpPr>
        <p:spPr bwMode="auto">
          <a:xfrm>
            <a:off x="7238667" y="1269157"/>
            <a:ext cx="1257637"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vehicle.py</a:t>
            </a:r>
          </a:p>
        </p:txBody>
      </p:sp>
      <p:sp>
        <p:nvSpPr>
          <p:cNvPr id="7" name="Text Box 8">
            <a:extLst>
              <a:ext uri="{FF2B5EF4-FFF2-40B4-BE49-F238E27FC236}">
                <a16:creationId xmlns:a16="http://schemas.microsoft.com/office/drawing/2014/main" id="{BFC27315-B042-06D2-064A-031C0A97A0D4}"/>
              </a:ext>
            </a:extLst>
          </p:cNvPr>
          <p:cNvSpPr txBox="1">
            <a:spLocks noChangeArrowheads="1"/>
          </p:cNvSpPr>
          <p:nvPr/>
        </p:nvSpPr>
        <p:spPr bwMode="auto">
          <a:xfrm>
            <a:off x="7238664" y="3701472"/>
            <a:ext cx="1257637"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tank.py</a:t>
            </a:r>
          </a:p>
        </p:txBody>
      </p:sp>
      <p:sp>
        <p:nvSpPr>
          <p:cNvPr id="8" name="Text Box 8">
            <a:extLst>
              <a:ext uri="{FF2B5EF4-FFF2-40B4-BE49-F238E27FC236}">
                <a16:creationId xmlns:a16="http://schemas.microsoft.com/office/drawing/2014/main" id="{251B7B87-2FEE-FA83-E73E-CA74667900EC}"/>
              </a:ext>
            </a:extLst>
          </p:cNvPr>
          <p:cNvSpPr txBox="1">
            <a:spLocks noChangeArrowheads="1"/>
          </p:cNvSpPr>
          <p:nvPr/>
        </p:nvSpPr>
        <p:spPr bwMode="auto">
          <a:xfrm>
            <a:off x="7238667" y="5610880"/>
            <a:ext cx="1257637"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lgn="ctr"/>
            <a:r>
              <a:rPr lang="en-GB" sz="1600" dirty="0">
                <a:latin typeface="+mn-lt"/>
              </a:rPr>
              <a:t>game.py</a:t>
            </a:r>
          </a:p>
        </p:txBody>
      </p:sp>
      <p:sp>
        <p:nvSpPr>
          <p:cNvPr id="21509" name="Text Box 8"/>
          <p:cNvSpPr txBox="1">
            <a:spLocks noChangeArrowheads="1"/>
          </p:cNvSpPr>
          <p:nvPr/>
        </p:nvSpPr>
        <p:spPr bwMode="auto">
          <a:xfrm>
            <a:off x="8718786" y="4572642"/>
            <a:ext cx="2522237"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Calls the parent class constructor method</a:t>
            </a:r>
          </a:p>
        </p:txBody>
      </p:sp>
      <p:sp>
        <p:nvSpPr>
          <p:cNvPr id="9" name="Line 6">
            <a:extLst>
              <a:ext uri="{FF2B5EF4-FFF2-40B4-BE49-F238E27FC236}">
                <a16:creationId xmlns:a16="http://schemas.microsoft.com/office/drawing/2014/main" id="{F32D7843-AF1A-2EEE-1563-4F7EA7F44125}"/>
              </a:ext>
            </a:extLst>
          </p:cNvPr>
          <p:cNvSpPr>
            <a:spLocks noChangeShapeType="1"/>
          </p:cNvSpPr>
          <p:nvPr/>
        </p:nvSpPr>
        <p:spPr bwMode="auto">
          <a:xfrm flipH="1">
            <a:off x="6095996" y="4870212"/>
            <a:ext cx="2622789"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10" name="Text Box 8">
            <a:extLst>
              <a:ext uri="{FF2B5EF4-FFF2-40B4-BE49-F238E27FC236}">
                <a16:creationId xmlns:a16="http://schemas.microsoft.com/office/drawing/2014/main" id="{C43807EE-537C-FF47-28F7-E761D9EA57F0}"/>
              </a:ext>
            </a:extLst>
          </p:cNvPr>
          <p:cNvSpPr txBox="1">
            <a:spLocks noChangeArrowheads="1"/>
          </p:cNvSpPr>
          <p:nvPr/>
        </p:nvSpPr>
        <p:spPr bwMode="auto">
          <a:xfrm>
            <a:off x="8718786" y="6060245"/>
            <a:ext cx="2522237"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Calls parent class __str__ method</a:t>
            </a:r>
          </a:p>
        </p:txBody>
      </p:sp>
      <p:sp>
        <p:nvSpPr>
          <p:cNvPr id="11" name="Line 6">
            <a:extLst>
              <a:ext uri="{FF2B5EF4-FFF2-40B4-BE49-F238E27FC236}">
                <a16:creationId xmlns:a16="http://schemas.microsoft.com/office/drawing/2014/main" id="{42F9D5BA-616F-EC61-702F-4710BF17A559}"/>
              </a:ext>
            </a:extLst>
          </p:cNvPr>
          <p:cNvSpPr>
            <a:spLocks noChangeShapeType="1"/>
          </p:cNvSpPr>
          <p:nvPr/>
        </p:nvSpPr>
        <p:spPr bwMode="auto">
          <a:xfrm flipH="1">
            <a:off x="3185156" y="6267760"/>
            <a:ext cx="5533629"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12" name="Text Box 5">
            <a:extLst>
              <a:ext uri="{FF2B5EF4-FFF2-40B4-BE49-F238E27FC236}">
                <a16:creationId xmlns:a16="http://schemas.microsoft.com/office/drawing/2014/main" id="{0EFA3E87-9348-4FB5-247C-E36BD20FAE95}"/>
              </a:ext>
            </a:extLst>
          </p:cNvPr>
          <p:cNvSpPr txBox="1">
            <a:spLocks noChangeArrowheads="1"/>
          </p:cNvSpPr>
          <p:nvPr/>
        </p:nvSpPr>
        <p:spPr bwMode="auto">
          <a:xfrm>
            <a:off x="5121486" y="6459289"/>
            <a:ext cx="3374815" cy="33855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Tank: Tiger, Health: 100</a:t>
            </a:r>
          </a:p>
        </p:txBody>
      </p:sp>
    </p:spTree>
    <p:extLst>
      <p:ext uri="{BB962C8B-B14F-4D97-AF65-F5344CB8AC3E}">
        <p14:creationId xmlns:p14="http://schemas.microsoft.com/office/powerpoint/2010/main" val="2252942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957191" y="281989"/>
            <a:ext cx="11517818" cy="805001"/>
          </a:xfrm>
        </p:spPr>
        <p:txBody>
          <a:bodyPr/>
          <a:lstStyle/>
          <a:p>
            <a:r>
              <a:rPr lang="en-GB" dirty="0"/>
              <a:t>Some helper built-in functions</a:t>
            </a:r>
          </a:p>
        </p:txBody>
      </p:sp>
      <p:sp>
        <p:nvSpPr>
          <p:cNvPr id="23555" name="Content Placeholder 2"/>
          <p:cNvSpPr>
            <a:spLocks noGrp="1"/>
          </p:cNvSpPr>
          <p:nvPr>
            <p:ph idx="1"/>
          </p:nvPr>
        </p:nvSpPr>
        <p:spPr>
          <a:xfrm>
            <a:off x="455572" y="1196806"/>
            <a:ext cx="11516239" cy="1733720"/>
          </a:xfrm>
        </p:spPr>
        <p:txBody>
          <a:bodyPr/>
          <a:lstStyle/>
          <a:p>
            <a:pPr>
              <a:spcBef>
                <a:spcPts val="600"/>
              </a:spcBef>
            </a:pPr>
            <a:r>
              <a:rPr lang="en-GB" b="1" dirty="0"/>
              <a:t>isinstance</a:t>
            </a:r>
            <a:r>
              <a:rPr lang="en-GB" dirty="0"/>
              <a:t>(</a:t>
            </a:r>
            <a:r>
              <a:rPr lang="en-GB" b="0" i="1" dirty="0"/>
              <a:t>object</a:t>
            </a:r>
            <a:r>
              <a:rPr lang="en-GB" dirty="0"/>
              <a:t>, </a:t>
            </a:r>
            <a:r>
              <a:rPr lang="en-GB" b="0" i="1" dirty="0" err="1"/>
              <a:t>classinfo</a:t>
            </a:r>
            <a:r>
              <a:rPr lang="en-GB" dirty="0"/>
              <a:t>)</a:t>
            </a:r>
          </a:p>
          <a:p>
            <a:pPr marL="441325" lvl="1" indent="-258763">
              <a:spcBef>
                <a:spcPts val="600"/>
              </a:spcBef>
              <a:buFont typeface="Arial" panose="020B0604020202020204" pitchFamily="34" charset="0"/>
              <a:buChar char="•"/>
            </a:pPr>
            <a:r>
              <a:rPr lang="en-GB" sz="1800" dirty="0"/>
              <a:t>Returns True if </a:t>
            </a:r>
            <a:r>
              <a:rPr lang="en-GB" sz="1800" b="0" i="1" dirty="0"/>
              <a:t>object</a:t>
            </a:r>
            <a:r>
              <a:rPr lang="en-GB" sz="1800" dirty="0"/>
              <a:t> is of class</a:t>
            </a:r>
            <a:r>
              <a:rPr lang="en-GB" sz="1800" b="0" i="1" dirty="0"/>
              <a:t> </a:t>
            </a:r>
            <a:r>
              <a:rPr lang="en-GB" sz="1800" b="0" i="1" dirty="0" err="1"/>
              <a:t>classinfo</a:t>
            </a:r>
            <a:endParaRPr lang="en-GB" sz="1800" b="0" i="1" dirty="0"/>
          </a:p>
          <a:p>
            <a:pPr>
              <a:spcBef>
                <a:spcPts val="600"/>
              </a:spcBef>
            </a:pPr>
            <a:r>
              <a:rPr lang="en-GB" b="1" dirty="0" err="1"/>
              <a:t>issubclass</a:t>
            </a:r>
            <a:r>
              <a:rPr lang="en-GB" dirty="0"/>
              <a:t>(</a:t>
            </a:r>
            <a:r>
              <a:rPr lang="en-GB" b="0" i="1" dirty="0"/>
              <a:t>class</a:t>
            </a:r>
            <a:r>
              <a:rPr lang="en-GB" dirty="0"/>
              <a:t>, </a:t>
            </a:r>
            <a:r>
              <a:rPr lang="en-GB" b="0" i="1" dirty="0" err="1"/>
              <a:t>classinfo</a:t>
            </a:r>
            <a:r>
              <a:rPr lang="en-GB" dirty="0"/>
              <a:t>)</a:t>
            </a:r>
          </a:p>
          <a:p>
            <a:pPr marL="441325" lvl="1" indent="-258763">
              <a:spcBef>
                <a:spcPts val="600"/>
              </a:spcBef>
              <a:buFont typeface="Arial" panose="020B0604020202020204" pitchFamily="34" charset="0"/>
              <a:buChar char="•"/>
            </a:pPr>
            <a:r>
              <a:rPr lang="en-GB" sz="1800" dirty="0"/>
              <a:t>Returns True if </a:t>
            </a:r>
            <a:r>
              <a:rPr lang="en-GB" sz="1800" b="0" i="1" dirty="0"/>
              <a:t>class</a:t>
            </a:r>
            <a:r>
              <a:rPr lang="en-GB" sz="1800" dirty="0"/>
              <a:t> is a derived class of </a:t>
            </a:r>
            <a:r>
              <a:rPr lang="en-GB" sz="1800" b="0" i="1" dirty="0" err="1"/>
              <a:t>classinfo</a:t>
            </a:r>
            <a:endParaRPr lang="en-GB" sz="1800" b="0" i="1" dirty="0"/>
          </a:p>
        </p:txBody>
      </p:sp>
      <p:sp>
        <p:nvSpPr>
          <p:cNvPr id="23556" name="TextBox 3"/>
          <p:cNvSpPr txBox="1">
            <a:spLocks noChangeArrowheads="1"/>
          </p:cNvSpPr>
          <p:nvPr/>
        </p:nvSpPr>
        <p:spPr bwMode="auto">
          <a:xfrm>
            <a:off x="957191" y="2930526"/>
            <a:ext cx="5245347" cy="3293209"/>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US" sz="1600" dirty="0">
                <a:latin typeface="Courier New" panose="02070309020205020404" pitchFamily="49" charset="0"/>
              </a:rPr>
              <a:t>from vehicle import Vehicle</a:t>
            </a:r>
          </a:p>
          <a:p>
            <a:pPr>
              <a:spcBef>
                <a:spcPct val="0"/>
              </a:spcBef>
            </a:pPr>
            <a:r>
              <a:rPr lang="en-US" sz="1600" dirty="0">
                <a:latin typeface="Courier New" panose="02070309020205020404" pitchFamily="49" charset="0"/>
              </a:rPr>
              <a:t>from tank import Tank</a:t>
            </a:r>
          </a:p>
          <a:p>
            <a:pPr>
              <a:spcBef>
                <a:spcPct val="0"/>
              </a:spcBef>
            </a:pPr>
            <a:endParaRPr lang="en-US" sz="1600" dirty="0">
              <a:latin typeface="Courier New" panose="02070309020205020404" pitchFamily="49" charset="0"/>
            </a:endParaRPr>
          </a:p>
          <a:p>
            <a:pPr>
              <a:spcBef>
                <a:spcPct val="0"/>
              </a:spcBef>
            </a:pPr>
            <a:r>
              <a:rPr lang="en-US" sz="1600" dirty="0" err="1">
                <a:latin typeface="Courier New" panose="02070309020205020404" pitchFamily="49" charset="0"/>
              </a:rPr>
              <a:t>mbt_tank</a:t>
            </a:r>
            <a:r>
              <a:rPr lang="en-US" sz="1600" dirty="0">
                <a:latin typeface="Courier New" panose="02070309020205020404" pitchFamily="49" charset="0"/>
              </a:rPr>
              <a:t> = Tank(</a:t>
            </a:r>
            <a:r>
              <a:rPr lang="en-GB" sz="1600" dirty="0">
                <a:latin typeface="Courier New" panose="02070309020205020404" pitchFamily="49" charset="0"/>
              </a:rPr>
              <a:t>"</a:t>
            </a:r>
            <a:r>
              <a:rPr lang="en-US" sz="1600" dirty="0">
                <a:latin typeface="Courier New" panose="02070309020205020404" pitchFamily="49" charset="0"/>
              </a:rPr>
              <a:t>German</a:t>
            </a:r>
            <a:r>
              <a:rPr lang="en-GB" sz="1600" dirty="0">
                <a:latin typeface="Courier New" panose="02070309020205020404" pitchFamily="49" charset="0"/>
              </a:rPr>
              <a:t>"</a:t>
            </a:r>
            <a:r>
              <a:rPr lang="en-US" sz="1600" dirty="0">
                <a:latin typeface="Courier New" panose="02070309020205020404" pitchFamily="49" charset="0"/>
              </a:rPr>
              <a:t>, </a:t>
            </a:r>
            <a:r>
              <a:rPr lang="en-GB" sz="1600" dirty="0">
                <a:latin typeface="Courier New" panose="02070309020205020404" pitchFamily="49" charset="0"/>
              </a:rPr>
              <a:t>"</a:t>
            </a:r>
            <a:r>
              <a:rPr lang="en-US" sz="1600" dirty="0">
                <a:latin typeface="Courier New" panose="02070309020205020404" pitchFamily="49" charset="0"/>
              </a:rPr>
              <a:t>Tiger</a:t>
            </a:r>
            <a:r>
              <a:rPr lang="en-GB" sz="1600" dirty="0">
                <a:latin typeface="Courier New" panose="02070309020205020404" pitchFamily="49" charset="0"/>
              </a:rPr>
              <a:t>"</a:t>
            </a:r>
            <a:r>
              <a:rPr lang="en-US" sz="1600" dirty="0">
                <a:latin typeface="Courier New" panose="02070309020205020404" pitchFamily="49" charset="0"/>
              </a:rPr>
              <a:t>)</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if </a:t>
            </a:r>
            <a:r>
              <a:rPr lang="en-GB" sz="1600" dirty="0" err="1">
                <a:latin typeface="Courier New" panose="02070309020205020404" pitchFamily="49" charset="0"/>
              </a:rPr>
              <a:t>isinstance</a:t>
            </a:r>
            <a:r>
              <a:rPr lang="en-GB" sz="1600" dirty="0">
                <a:latin typeface="Courier New" panose="02070309020205020404" pitchFamily="49" charset="0"/>
              </a:rPr>
              <a:t>(</a:t>
            </a:r>
            <a:r>
              <a:rPr lang="en-GB" sz="1600" dirty="0" err="1">
                <a:latin typeface="Courier New" panose="02070309020205020404" pitchFamily="49" charset="0"/>
              </a:rPr>
              <a:t>mbt_tank</a:t>
            </a:r>
            <a:r>
              <a:rPr lang="en-GB" sz="1600" dirty="0">
                <a:latin typeface="Courier New" panose="02070309020205020404" pitchFamily="49" charset="0"/>
              </a:rPr>
              <a:t>, Tank):</a:t>
            </a:r>
          </a:p>
          <a:p>
            <a:pPr>
              <a:spcBef>
                <a:spcPct val="0"/>
              </a:spcBef>
            </a:pPr>
            <a:r>
              <a:rPr lang="en-GB" sz="1600" dirty="0">
                <a:latin typeface="Courier New" panose="02070309020205020404" pitchFamily="49" charset="0"/>
              </a:rPr>
              <a:t>    print(</a:t>
            </a:r>
            <a:r>
              <a:rPr lang="en-GB" sz="1600" dirty="0" err="1">
                <a:latin typeface="Courier New" panose="02070309020205020404" pitchFamily="49" charset="0"/>
              </a:rPr>
              <a:t>mbt_tank</a:t>
            </a:r>
            <a:r>
              <a:rPr lang="en-GB" sz="1600" dirty="0">
                <a:latin typeface="Courier New" panose="02070309020205020404" pitchFamily="49" charset="0"/>
              </a:rPr>
              <a:t>, "isa Tank")</a:t>
            </a: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if </a:t>
            </a:r>
            <a:r>
              <a:rPr lang="en-GB" sz="1600" dirty="0" err="1">
                <a:latin typeface="Courier New" panose="02070309020205020404" pitchFamily="49" charset="0"/>
              </a:rPr>
              <a:t>isinstance</a:t>
            </a:r>
            <a:r>
              <a:rPr lang="en-GB" sz="1600" dirty="0">
                <a:latin typeface="Courier New" panose="02070309020205020404" pitchFamily="49" charset="0"/>
              </a:rPr>
              <a:t>(</a:t>
            </a:r>
            <a:r>
              <a:rPr lang="en-GB" sz="1600" dirty="0" err="1">
                <a:latin typeface="Courier New" panose="02070309020205020404" pitchFamily="49" charset="0"/>
              </a:rPr>
              <a:t>mbt_tank</a:t>
            </a:r>
            <a:r>
              <a:rPr lang="en-GB" sz="1600" dirty="0">
                <a:latin typeface="Courier New" panose="02070309020205020404" pitchFamily="49" charset="0"/>
              </a:rPr>
              <a:t>, Vehicle):</a:t>
            </a:r>
          </a:p>
          <a:p>
            <a:pPr>
              <a:spcBef>
                <a:spcPct val="0"/>
              </a:spcBef>
            </a:pPr>
            <a:r>
              <a:rPr lang="en-GB" sz="1600" dirty="0">
                <a:latin typeface="Courier New" panose="02070309020205020404" pitchFamily="49" charset="0"/>
              </a:rPr>
              <a:t>    print(</a:t>
            </a:r>
            <a:r>
              <a:rPr lang="en-GB" sz="1600" dirty="0" err="1">
                <a:latin typeface="Courier New" panose="02070309020205020404" pitchFamily="49" charset="0"/>
              </a:rPr>
              <a:t>mbt_tank</a:t>
            </a:r>
            <a:r>
              <a:rPr lang="en-GB" sz="1600" dirty="0">
                <a:latin typeface="Courier New" panose="02070309020205020404" pitchFamily="49" charset="0"/>
              </a:rPr>
              <a:t>, "isa Vehicle")</a:t>
            </a: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if </a:t>
            </a:r>
            <a:r>
              <a:rPr lang="en-GB" sz="1600" dirty="0" err="1">
                <a:latin typeface="Courier New" panose="02070309020205020404" pitchFamily="49" charset="0"/>
              </a:rPr>
              <a:t>issubclass</a:t>
            </a:r>
            <a:r>
              <a:rPr lang="en-GB" sz="1600" dirty="0">
                <a:latin typeface="Courier New" panose="02070309020205020404" pitchFamily="49" charset="0"/>
              </a:rPr>
              <a:t>(Tank, Vehicle):</a:t>
            </a:r>
          </a:p>
          <a:p>
            <a:pPr>
              <a:spcBef>
                <a:spcPct val="0"/>
              </a:spcBef>
            </a:pPr>
            <a:r>
              <a:rPr lang="en-GB" sz="1600" dirty="0">
                <a:latin typeface="Courier New" panose="02070309020205020404" pitchFamily="49" charset="0"/>
              </a:rPr>
              <a:t>    print("Tank isa subclass of Vehicle")</a:t>
            </a:r>
          </a:p>
        </p:txBody>
      </p:sp>
      <p:sp>
        <p:nvSpPr>
          <p:cNvPr id="23557" name="TextBox 4"/>
          <p:cNvSpPr txBox="1">
            <a:spLocks noChangeArrowheads="1"/>
          </p:cNvSpPr>
          <p:nvPr/>
        </p:nvSpPr>
        <p:spPr bwMode="auto">
          <a:xfrm>
            <a:off x="6386208" y="4407853"/>
            <a:ext cx="3810952" cy="584775"/>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latin typeface="+mn-lt"/>
              </a:rPr>
              <a:t>All these conditions return True</a:t>
            </a:r>
          </a:p>
          <a:p>
            <a:r>
              <a:rPr lang="en-GB" sz="1600" dirty="0">
                <a:latin typeface="+mn-lt"/>
              </a:rPr>
              <a:t>(based on the inheritance example)</a:t>
            </a:r>
          </a:p>
        </p:txBody>
      </p:sp>
      <p:sp>
        <p:nvSpPr>
          <p:cNvPr id="2" name="Text Box 5">
            <a:extLst>
              <a:ext uri="{FF2B5EF4-FFF2-40B4-BE49-F238E27FC236}">
                <a16:creationId xmlns:a16="http://schemas.microsoft.com/office/drawing/2014/main" id="{F0B92AF3-4A78-105B-F72E-E4B20CFEC5ED}"/>
              </a:ext>
            </a:extLst>
          </p:cNvPr>
          <p:cNvSpPr txBox="1">
            <a:spLocks noChangeArrowheads="1"/>
          </p:cNvSpPr>
          <p:nvPr/>
        </p:nvSpPr>
        <p:spPr bwMode="auto">
          <a:xfrm>
            <a:off x="6386208" y="5808236"/>
            <a:ext cx="5401932"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&lt;__</a:t>
            </a:r>
            <a:r>
              <a:rPr lang="en-GB" sz="1600" dirty="0" err="1">
                <a:latin typeface="Courier New" panose="02070309020205020404" pitchFamily="49" charset="0"/>
              </a:rPr>
              <a:t>main__.Tank</a:t>
            </a:r>
            <a:r>
              <a:rPr lang="en-GB" sz="1600" dirty="0">
                <a:latin typeface="Courier New" panose="02070309020205020404" pitchFamily="49" charset="0"/>
              </a:rPr>
              <a:t> object at 0x00&gt; isa Tank</a:t>
            </a:r>
          </a:p>
          <a:p>
            <a:pPr>
              <a:spcBef>
                <a:spcPct val="0"/>
              </a:spcBef>
            </a:pPr>
            <a:r>
              <a:rPr lang="en-GB" sz="1600" dirty="0">
                <a:latin typeface="Courier New" panose="02070309020205020404" pitchFamily="49" charset="0"/>
              </a:rPr>
              <a:t>&lt;__</a:t>
            </a:r>
            <a:r>
              <a:rPr lang="en-GB" sz="1600" dirty="0" err="1">
                <a:latin typeface="Courier New" panose="02070309020205020404" pitchFamily="49" charset="0"/>
              </a:rPr>
              <a:t>main__.Tank</a:t>
            </a:r>
            <a:r>
              <a:rPr lang="en-GB" sz="1600" dirty="0">
                <a:latin typeface="Courier New" panose="02070309020205020404" pitchFamily="49" charset="0"/>
              </a:rPr>
              <a:t> object at 0x00&gt; isa Vehicle</a:t>
            </a:r>
          </a:p>
          <a:p>
            <a:pPr>
              <a:spcBef>
                <a:spcPct val="0"/>
              </a:spcBef>
            </a:pPr>
            <a:r>
              <a:rPr lang="en-GB" sz="1600" dirty="0">
                <a:latin typeface="Courier New" panose="02070309020205020404" pitchFamily="49" charset="0"/>
              </a:rPr>
              <a:t>Tank isa subclass of Vehicle</a:t>
            </a:r>
          </a:p>
        </p:txBody>
      </p:sp>
    </p:spTree>
    <p:extLst>
      <p:ext uri="{BB962C8B-B14F-4D97-AF65-F5344CB8AC3E}">
        <p14:creationId xmlns:p14="http://schemas.microsoft.com/office/powerpoint/2010/main" val="2792260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18"/>
          <p:cNvSpPr>
            <a:spLocks noGrp="1" noChangeArrowheads="1"/>
          </p:cNvSpPr>
          <p:nvPr>
            <p:ph type="body" sz="quarter" idx="10"/>
          </p:nvPr>
        </p:nvSpPr>
        <p:spPr/>
        <p:txBody>
          <a:bodyPr>
            <a:normAutofit/>
          </a:bodyPr>
          <a:lstStyle/>
          <a:p>
            <a:r>
              <a:rPr lang="en-US" dirty="0"/>
              <a:t>Summary</a:t>
            </a:r>
          </a:p>
        </p:txBody>
      </p:sp>
      <p:sp>
        <p:nvSpPr>
          <p:cNvPr id="2" name="Text Placeholder 1">
            <a:extLst>
              <a:ext uri="{FF2B5EF4-FFF2-40B4-BE49-F238E27FC236}">
                <a16:creationId xmlns:a16="http://schemas.microsoft.com/office/drawing/2014/main" id="{1E8FA883-5382-4D77-8E26-BDF759092D9F}"/>
              </a:ext>
            </a:extLst>
          </p:cNvPr>
          <p:cNvSpPr>
            <a:spLocks noGrp="1"/>
          </p:cNvSpPr>
          <p:nvPr>
            <p:ph type="body" sz="quarter" idx="15"/>
          </p:nvPr>
        </p:nvSpPr>
        <p:spPr>
          <a:xfrm>
            <a:off x="4854257" y="678901"/>
            <a:ext cx="6952959" cy="5559339"/>
          </a:xfrm>
        </p:spPr>
        <p:txBody>
          <a:bodyPr/>
          <a:lstStyle/>
          <a:p>
            <a:pPr>
              <a:spcBef>
                <a:spcPts val="600"/>
              </a:spcBef>
            </a:pPr>
            <a:r>
              <a:rPr lang="en-US" b="1" dirty="0"/>
              <a:t>Easy as A PIE!</a:t>
            </a:r>
          </a:p>
          <a:p>
            <a:pPr marL="365125" lvl="1" indent="-182563">
              <a:spcBef>
                <a:spcPts val="600"/>
              </a:spcBef>
            </a:pPr>
            <a:r>
              <a:rPr lang="en-US" dirty="0"/>
              <a:t>OO promotes clean, reusable code </a:t>
            </a:r>
          </a:p>
          <a:p>
            <a:pPr marL="365125" lvl="1" indent="-182563">
              <a:spcBef>
                <a:spcPts val="600"/>
              </a:spcBef>
            </a:pPr>
            <a:r>
              <a:rPr lang="en-US" dirty="0"/>
              <a:t>Abstraction enforces rules and functionality</a:t>
            </a:r>
          </a:p>
          <a:p>
            <a:pPr marL="365125" lvl="1" indent="-182563">
              <a:spcBef>
                <a:spcPts val="600"/>
              </a:spcBef>
            </a:pPr>
            <a:r>
              <a:rPr lang="en-US" dirty="0"/>
              <a:t>Polymorphism enables functionality in many forms</a:t>
            </a:r>
          </a:p>
          <a:p>
            <a:pPr marL="365125" lvl="1" indent="-182563">
              <a:spcBef>
                <a:spcPts val="600"/>
              </a:spcBef>
            </a:pPr>
            <a:r>
              <a:rPr lang="en-US" dirty="0"/>
              <a:t>Inheritance reduces duplicated code</a:t>
            </a:r>
          </a:p>
          <a:p>
            <a:pPr marL="720725" lvl="5" indent="-273050">
              <a:spcBef>
                <a:spcPts val="600"/>
              </a:spcBef>
            </a:pPr>
            <a:r>
              <a:rPr lang="en-US" dirty="0"/>
              <a:t>Classes often defined in a hierarchy</a:t>
            </a:r>
          </a:p>
          <a:p>
            <a:pPr marL="365125" lvl="1" indent="-182563">
              <a:spcBef>
                <a:spcPts val="600"/>
              </a:spcBef>
            </a:pPr>
            <a:r>
              <a:rPr lang="en-US" dirty="0"/>
              <a:t>Encapsulation hides data and methods</a:t>
            </a:r>
          </a:p>
          <a:p>
            <a:pPr marL="720725" lvl="5" indent="-273050">
              <a:spcBef>
                <a:spcPts val="600"/>
              </a:spcBef>
            </a:pPr>
            <a:r>
              <a:rPr lang="en-US" dirty="0"/>
              <a:t>Use Getter and Setter methods for data access</a:t>
            </a:r>
          </a:p>
          <a:p>
            <a:pPr marL="365125" lvl="1" indent="-182563">
              <a:spcBef>
                <a:spcPts val="600"/>
              </a:spcBef>
            </a:pPr>
            <a:r>
              <a:rPr lang="en-US" dirty="0"/>
              <a:t>Objects are instances of classes</a:t>
            </a:r>
          </a:p>
          <a:p>
            <a:pPr marL="365125" lvl="1" indent="-182563">
              <a:spcBef>
                <a:spcPts val="600"/>
              </a:spcBef>
            </a:pPr>
            <a:r>
              <a:rPr lang="en-US" dirty="0"/>
              <a:t>Classes can have special methods: </a:t>
            </a:r>
          </a:p>
          <a:p>
            <a:pPr marL="720725" marR="0" lvl="5" indent="-27305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dirty="0">
                <a:solidFill>
                  <a:srgbClr val="004050"/>
                </a:solidFill>
                <a:latin typeface="Montserrat"/>
              </a:rPr>
              <a:t>Duck Typing - __str__, __int__, __list__</a:t>
            </a:r>
            <a:endParaRPr kumimoji="0" lang="en-US" sz="1800" b="0" i="0" u="none" strike="noStrike" kern="1200" cap="none" spc="0" normalizeH="0" baseline="0" noProof="0" dirty="0">
              <a:ln>
                <a:noFill/>
              </a:ln>
              <a:solidFill>
                <a:srgbClr val="004050"/>
              </a:solidFill>
              <a:effectLst/>
              <a:uLnTx/>
              <a:uFillTx/>
              <a:latin typeface="Montserrat"/>
              <a:ea typeface="+mn-ea"/>
              <a:cs typeface="+mn-cs"/>
            </a:endParaRPr>
          </a:p>
          <a:p>
            <a:pPr marL="720725" marR="0" lvl="5" indent="-27305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dirty="0">
                <a:solidFill>
                  <a:srgbClr val="004050"/>
                </a:solidFill>
                <a:latin typeface="Montserrat"/>
              </a:rPr>
              <a:t>For operator overloading - __add__, __sub__, __bool__</a:t>
            </a:r>
            <a:endParaRPr lang="en-US" dirty="0"/>
          </a:p>
          <a:p>
            <a:pPr marL="365125" lvl="1" indent="-182563">
              <a:spcBef>
                <a:spcPts val="600"/>
              </a:spcBef>
            </a:pPr>
            <a:r>
              <a:rPr lang="en-US" dirty="0"/>
              <a:t>Properties need decorating!</a:t>
            </a:r>
          </a:p>
          <a:p>
            <a:pPr marL="365125" lvl="1" indent="-182563">
              <a:spcBef>
                <a:spcPts val="600"/>
              </a:spcBef>
            </a:pPr>
            <a:endParaRPr lang="en-US" dirty="0"/>
          </a:p>
          <a:p>
            <a:pPr>
              <a:spcBef>
                <a:spcPts val="600"/>
              </a:spcBef>
            </a:pPr>
            <a:endParaRPr lang="en-GB" dirty="0"/>
          </a:p>
        </p:txBody>
      </p:sp>
    </p:spTree>
    <p:extLst>
      <p:ext uri="{BB962C8B-B14F-4D97-AF65-F5344CB8AC3E}">
        <p14:creationId xmlns:p14="http://schemas.microsoft.com/office/powerpoint/2010/main" val="20074730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CCBF-FA63-A83F-E991-BDC1EDB4F86D}"/>
            </a:ext>
          </a:extLst>
        </p:cNvPr>
        <p:cNvGrpSpPr/>
        <p:nvPr/>
      </p:nvGrpSpPr>
      <p:grpSpPr>
        <a:xfrm>
          <a:off x="0" y="0"/>
          <a:ext cx="0" cy="0"/>
          <a:chOff x="0" y="0"/>
          <a:chExt cx="0" cy="0"/>
        </a:xfrm>
      </p:grpSpPr>
      <p:sp>
        <p:nvSpPr>
          <p:cNvPr id="24578" name="Rectangle 2">
            <a:extLst>
              <a:ext uri="{FF2B5EF4-FFF2-40B4-BE49-F238E27FC236}">
                <a16:creationId xmlns:a16="http://schemas.microsoft.com/office/drawing/2014/main" id="{EC33E735-AA03-A681-7937-F05A7B9EFA43}"/>
              </a:ext>
            </a:extLst>
          </p:cNvPr>
          <p:cNvSpPr>
            <a:spLocks noGrp="1" noChangeArrowheads="1"/>
          </p:cNvSpPr>
          <p:nvPr>
            <p:ph type="title"/>
          </p:nvPr>
        </p:nvSpPr>
        <p:spPr>
          <a:xfrm>
            <a:off x="991481" y="276282"/>
            <a:ext cx="11517818" cy="805001"/>
          </a:xfrm>
        </p:spPr>
        <p:txBody>
          <a:bodyPr/>
          <a:lstStyle/>
          <a:p>
            <a:pPr eaLnBrk="1" hangingPunct="1"/>
            <a:r>
              <a:rPr lang="en-GB" dirty="0" err="1"/>
              <a:t>Metaclasses</a:t>
            </a:r>
            <a:r>
              <a:rPr lang="en-GB" dirty="0"/>
              <a:t> and ABC</a:t>
            </a:r>
          </a:p>
        </p:txBody>
      </p:sp>
      <p:sp>
        <p:nvSpPr>
          <p:cNvPr id="24579" name="Rectangle 3">
            <a:extLst>
              <a:ext uri="{FF2B5EF4-FFF2-40B4-BE49-F238E27FC236}">
                <a16:creationId xmlns:a16="http://schemas.microsoft.com/office/drawing/2014/main" id="{8477EA3D-BB75-4AB9-C230-C120D91E35BA}"/>
              </a:ext>
            </a:extLst>
          </p:cNvPr>
          <p:cNvSpPr>
            <a:spLocks noGrp="1" noChangeArrowheads="1"/>
          </p:cNvSpPr>
          <p:nvPr>
            <p:ph idx="1"/>
          </p:nvPr>
        </p:nvSpPr>
        <p:spPr>
          <a:xfrm>
            <a:off x="558442" y="1081282"/>
            <a:ext cx="11516239" cy="5136637"/>
          </a:xfrm>
        </p:spPr>
        <p:txBody>
          <a:bodyPr/>
          <a:lstStyle/>
          <a:p>
            <a:r>
              <a:rPr lang="en-GB" b="1" dirty="0"/>
              <a:t>What are </a:t>
            </a:r>
            <a:r>
              <a:rPr lang="en-GB" b="1" dirty="0" err="1"/>
              <a:t>Metaclasses</a:t>
            </a:r>
            <a:r>
              <a:rPr lang="en-GB" b="1" dirty="0"/>
              <a:t>?</a:t>
            </a:r>
          </a:p>
          <a:p>
            <a:pPr marL="441325" lvl="1" indent="-258763">
              <a:buFont typeface="Arial" panose="020B0604020202020204" pitchFamily="34" charset="0"/>
              <a:buChar char="•"/>
            </a:pPr>
            <a:r>
              <a:rPr lang="en-GB" sz="1800" dirty="0"/>
              <a:t>Everything is an object in Python – including classes!</a:t>
            </a:r>
          </a:p>
          <a:p>
            <a:pPr marL="720725" lvl="5" indent="-273050"/>
            <a:r>
              <a:rPr lang="en-GB" sz="1600" dirty="0"/>
              <a:t>Can assign to a variable</a:t>
            </a:r>
          </a:p>
          <a:p>
            <a:pPr marL="720725" lvl="5" indent="-273050"/>
            <a:r>
              <a:rPr lang="en-GB" sz="1600" dirty="0"/>
              <a:t>Attach attributes to it</a:t>
            </a:r>
          </a:p>
          <a:p>
            <a:pPr marL="720725" lvl="5" indent="-273050">
              <a:spcAft>
                <a:spcPts val="600"/>
              </a:spcAft>
            </a:pPr>
            <a:r>
              <a:rPr lang="en-GB" sz="1600" dirty="0"/>
              <a:t>Can be passed as a parameter</a:t>
            </a:r>
          </a:p>
          <a:p>
            <a:pPr marL="441325" lvl="1" indent="-258763">
              <a:buFont typeface="Arial" panose="020B0604020202020204" pitchFamily="34" charset="0"/>
              <a:buChar char="•"/>
            </a:pPr>
            <a:r>
              <a:rPr lang="en-GB" sz="1800" dirty="0"/>
              <a:t>Meta classes define the behaviour of classes</a:t>
            </a:r>
          </a:p>
          <a:p>
            <a:pPr marL="720725" lvl="5" indent="-273050"/>
            <a:r>
              <a:rPr lang="en-GB" sz="1600" dirty="0"/>
              <a:t>Can enforce constraints</a:t>
            </a:r>
          </a:p>
          <a:p>
            <a:pPr marL="720725" lvl="5" indent="-273050"/>
            <a:r>
              <a:rPr lang="en-GB" sz="1600" dirty="0"/>
              <a:t>Add methods</a:t>
            </a:r>
          </a:p>
          <a:p>
            <a:pPr marL="720725" lvl="5" indent="-273050">
              <a:spcAft>
                <a:spcPts val="600"/>
              </a:spcAft>
            </a:pPr>
            <a:r>
              <a:rPr lang="en-GB" sz="1600" dirty="0"/>
              <a:t>Dynamically modify classes</a:t>
            </a:r>
          </a:p>
          <a:p>
            <a:pPr marL="720725" lvl="5" indent="-273050">
              <a:spcAft>
                <a:spcPts val="600"/>
              </a:spcAft>
            </a:pPr>
            <a:endParaRPr lang="en-GB" sz="1600" dirty="0"/>
          </a:p>
          <a:p>
            <a:r>
              <a:rPr lang="en-GB" b="1" dirty="0"/>
              <a:t>Abstract Base Classes (ABC)</a:t>
            </a:r>
          </a:p>
          <a:p>
            <a:pPr marL="441325" lvl="1" indent="-258763">
              <a:buFont typeface="Arial" panose="020B0604020202020204" pitchFamily="34" charset="0"/>
              <a:buChar char="•"/>
            </a:pPr>
            <a:r>
              <a:rPr lang="en-GB" sz="1800" dirty="0"/>
              <a:t>Ensures abstract methods/attributes MUST be implemented in a subclass</a:t>
            </a:r>
          </a:p>
          <a:p>
            <a:pPr marL="441325" lvl="1" indent="-258763">
              <a:buFont typeface="Arial" panose="020B0604020202020204" pitchFamily="34" charset="0"/>
              <a:buChar char="•"/>
            </a:pPr>
            <a:r>
              <a:rPr lang="en-GB" sz="1800" dirty="0"/>
              <a:t>Prevents instantiation of classes missing requirements</a:t>
            </a:r>
          </a:p>
          <a:p>
            <a:pPr marL="441325" lvl="1" indent="-258763">
              <a:buFont typeface="Arial" panose="020B0604020202020204" pitchFamily="34" charset="0"/>
              <a:buChar char="•"/>
            </a:pPr>
            <a:r>
              <a:rPr lang="en-GB" sz="1800" dirty="0" err="1"/>
              <a:t>abc</a:t>
            </a:r>
            <a:r>
              <a:rPr lang="en-GB" sz="1800" dirty="0"/>
              <a:t> module is part of the Python Std Library</a:t>
            </a:r>
          </a:p>
          <a:p>
            <a:pPr marL="441325" lvl="1" indent="-258763">
              <a:buFont typeface="Arial" panose="020B0604020202020204" pitchFamily="34" charset="0"/>
              <a:buChar char="•"/>
            </a:pPr>
            <a:r>
              <a:rPr lang="en-GB" sz="1800" dirty="0"/>
              <a:t>Use </a:t>
            </a:r>
            <a:r>
              <a:rPr lang="en-GB" sz="1800" i="1" dirty="0" err="1"/>
              <a:t>abc.ABC</a:t>
            </a:r>
            <a:r>
              <a:rPr lang="en-GB" sz="1800" i="1" dirty="0"/>
              <a:t> </a:t>
            </a:r>
            <a:r>
              <a:rPr lang="en-GB" sz="1800" dirty="0"/>
              <a:t>and</a:t>
            </a:r>
            <a:r>
              <a:rPr lang="en-GB" sz="1800" i="1" dirty="0"/>
              <a:t> @abstractmethod </a:t>
            </a:r>
            <a:r>
              <a:rPr lang="en-GB" sz="1800" dirty="0"/>
              <a:t>to define abstract classes and methods</a:t>
            </a:r>
          </a:p>
          <a:p>
            <a:pPr lvl="1"/>
            <a:endParaRPr lang="en-GB" dirty="0"/>
          </a:p>
        </p:txBody>
      </p:sp>
    </p:spTree>
    <p:extLst>
      <p:ext uri="{BB962C8B-B14F-4D97-AF65-F5344CB8AC3E}">
        <p14:creationId xmlns:p14="http://schemas.microsoft.com/office/powerpoint/2010/main" val="4274204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991481" y="276282"/>
            <a:ext cx="11517818" cy="805001"/>
          </a:xfrm>
        </p:spPr>
        <p:txBody>
          <a:bodyPr/>
          <a:lstStyle/>
          <a:p>
            <a:pPr eaLnBrk="1" hangingPunct="1"/>
            <a:r>
              <a:rPr lang="en-GB" dirty="0" err="1"/>
              <a:t>Metaclasses</a:t>
            </a:r>
            <a:r>
              <a:rPr lang="en-GB" dirty="0"/>
              <a:t> and ABC</a:t>
            </a:r>
          </a:p>
        </p:txBody>
      </p:sp>
      <p:sp>
        <p:nvSpPr>
          <p:cNvPr id="24579" name="Rectangle 3"/>
          <p:cNvSpPr>
            <a:spLocks noGrp="1" noChangeArrowheads="1"/>
          </p:cNvSpPr>
          <p:nvPr>
            <p:ph idx="1"/>
          </p:nvPr>
        </p:nvSpPr>
        <p:spPr>
          <a:xfrm>
            <a:off x="558442" y="1081283"/>
            <a:ext cx="11516239" cy="1489243"/>
          </a:xfrm>
        </p:spPr>
        <p:txBody>
          <a:bodyPr/>
          <a:lstStyle/>
          <a:p>
            <a:r>
              <a:rPr lang="en-GB" b="1" dirty="0"/>
              <a:t>Example of using ABC</a:t>
            </a:r>
          </a:p>
          <a:p>
            <a:pPr marL="441325" lvl="1" indent="-258763">
              <a:buFont typeface="Arial" panose="020B0604020202020204" pitchFamily="34" charset="0"/>
              <a:buChar char="•"/>
            </a:pPr>
            <a:r>
              <a:rPr lang="en-GB" sz="1800" dirty="0"/>
              <a:t>Ensures </a:t>
            </a:r>
            <a:r>
              <a:rPr lang="en-GB" sz="1800" dirty="0" err="1"/>
              <a:t>fire_weapon</a:t>
            </a:r>
            <a:r>
              <a:rPr lang="en-GB" sz="1800" dirty="0"/>
              <a:t>() and accel() are implemented in Tank subclass</a:t>
            </a:r>
          </a:p>
          <a:p>
            <a:pPr marL="441325" lvl="1" indent="-258763">
              <a:buFont typeface="Arial" panose="020B0604020202020204" pitchFamily="34" charset="0"/>
              <a:buChar char="•"/>
            </a:pPr>
            <a:r>
              <a:rPr lang="en-GB" sz="1800" dirty="0"/>
              <a:t>Prevents instantiation of Abstract Class</a:t>
            </a:r>
            <a:endParaRPr lang="en-GB" dirty="0"/>
          </a:p>
        </p:txBody>
      </p:sp>
      <p:sp>
        <p:nvSpPr>
          <p:cNvPr id="24580" name="Text Box 4"/>
          <p:cNvSpPr txBox="1">
            <a:spLocks noChangeArrowheads="1"/>
          </p:cNvSpPr>
          <p:nvPr/>
        </p:nvSpPr>
        <p:spPr bwMode="auto">
          <a:xfrm>
            <a:off x="991481" y="2244424"/>
            <a:ext cx="4875053" cy="4278094"/>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600" dirty="0">
                <a:latin typeface="Courier New" panose="02070309020205020404" pitchFamily="49" charset="0"/>
              </a:rPr>
              <a:t>from </a:t>
            </a:r>
            <a:r>
              <a:rPr lang="en-GB" sz="1600" dirty="0" err="1">
                <a:latin typeface="Courier New" panose="02070309020205020404" pitchFamily="49" charset="0"/>
              </a:rPr>
              <a:t>abc</a:t>
            </a:r>
            <a:r>
              <a:rPr lang="en-GB" sz="1600" dirty="0">
                <a:latin typeface="Courier New" panose="02070309020205020404" pitchFamily="49" charset="0"/>
              </a:rPr>
              <a:t> import ABC, </a:t>
            </a:r>
            <a:r>
              <a:rPr lang="en-GB" sz="1600" dirty="0" err="1">
                <a:latin typeface="Courier New" panose="02070309020205020404" pitchFamily="49" charset="0"/>
              </a:rPr>
              <a:t>abstractmethod</a:t>
            </a:r>
            <a:endParaRPr lang="en-GB" sz="1600" dirty="0">
              <a:latin typeface="Courier New" panose="02070309020205020404" pitchFamily="49" charset="0"/>
            </a:endParaRP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class </a:t>
            </a:r>
            <a:r>
              <a:rPr lang="en-GB" sz="1600" dirty="0" err="1">
                <a:latin typeface="Courier New" panose="02070309020205020404" pitchFamily="49" charset="0"/>
              </a:rPr>
              <a:t>AbstractTank</a:t>
            </a:r>
            <a:r>
              <a:rPr lang="en-GB" sz="1600" dirty="0">
                <a:latin typeface="Courier New" panose="02070309020205020404" pitchFamily="49" charset="0"/>
              </a:rPr>
              <a:t>(</a:t>
            </a:r>
            <a:r>
              <a:rPr lang="en-GB" sz="1600" b="1" dirty="0">
                <a:latin typeface="Courier New" panose="02070309020205020404" pitchFamily="49" charset="0"/>
              </a:rPr>
              <a:t>ABC</a:t>
            </a:r>
            <a:r>
              <a:rPr lang="en-GB" sz="1600" dirty="0">
                <a:latin typeface="Courier New" panose="02070309020205020404" pitchFamily="49" charset="0"/>
              </a:rPr>
              <a:t>):</a:t>
            </a:r>
          </a:p>
          <a:p>
            <a:pPr>
              <a:spcBef>
                <a:spcPct val="0"/>
              </a:spcBef>
            </a:pPr>
            <a:r>
              <a:rPr lang="en-GB" sz="1600" b="1" dirty="0">
                <a:latin typeface="Courier New" panose="02070309020205020404" pitchFamily="49" charset="0"/>
              </a:rPr>
              <a:t>    @abstractmethod</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fire_weapon</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pass</a:t>
            </a:r>
          </a:p>
          <a:p>
            <a:pPr>
              <a:spcBef>
                <a:spcPct val="0"/>
              </a:spcBef>
            </a:pPr>
            <a:endParaRPr lang="en-GB" sz="1600" dirty="0">
              <a:latin typeface="Courier New" panose="02070309020205020404" pitchFamily="49" charset="0"/>
            </a:endParaRPr>
          </a:p>
          <a:p>
            <a:pPr>
              <a:spcBef>
                <a:spcPct val="0"/>
              </a:spcBef>
            </a:pPr>
            <a:r>
              <a:rPr lang="en-GB" sz="1600" b="1" dirty="0">
                <a:latin typeface="Courier New" panose="02070309020205020404" pitchFamily="49" charset="0"/>
              </a:rPr>
              <a:t>    @abstractmethod</a:t>
            </a:r>
          </a:p>
          <a:p>
            <a:pPr>
              <a:spcBef>
                <a:spcPct val="0"/>
              </a:spcBef>
            </a:pPr>
            <a:r>
              <a:rPr lang="en-GB" sz="1600" dirty="0">
                <a:latin typeface="Courier New" panose="02070309020205020404" pitchFamily="49" charset="0"/>
              </a:rPr>
              <a:t>    def accel(self, increase):</a:t>
            </a:r>
          </a:p>
          <a:p>
            <a:pPr>
              <a:spcBef>
                <a:spcPct val="0"/>
              </a:spcBef>
            </a:pPr>
            <a:r>
              <a:rPr lang="en-GB" sz="1600" dirty="0">
                <a:latin typeface="Courier New" panose="02070309020205020404" pitchFamily="49" charset="0"/>
              </a:rPr>
              <a:t>        pass</a:t>
            </a:r>
          </a:p>
          <a:p>
            <a:pPr>
              <a:spcBef>
                <a:spcPct val="0"/>
              </a:spcBef>
            </a:pPr>
            <a:r>
              <a:rPr lang="en-GB" sz="1600" dirty="0">
                <a:latin typeface="Courier New" panose="02070309020205020404" pitchFamily="49" charset="0"/>
              </a:rPr>
              <a:t>    </a:t>
            </a:r>
          </a:p>
          <a:p>
            <a:pPr>
              <a:spcBef>
                <a:spcPct val="0"/>
              </a:spcBef>
            </a:pPr>
            <a:r>
              <a:rPr lang="en-GB" sz="1600" dirty="0">
                <a:latin typeface="Courier New" panose="02070309020205020404" pitchFamily="49" charset="0"/>
              </a:rPr>
              <a:t>class Tank(</a:t>
            </a:r>
            <a:r>
              <a:rPr lang="en-GB" sz="1600" dirty="0" err="1">
                <a:latin typeface="Courier New" panose="02070309020205020404" pitchFamily="49" charset="0"/>
              </a:rPr>
              <a:t>AbstractTank</a:t>
            </a:r>
            <a:r>
              <a:rPr lang="en-GB" sz="1600" dirty="0">
                <a:latin typeface="Courier New" panose="02070309020205020404" pitchFamily="49" charset="0"/>
              </a:rPr>
              <a:t>):</a:t>
            </a:r>
          </a:p>
          <a:p>
            <a:pPr>
              <a:spcBef>
                <a:spcPct val="0"/>
              </a:spcBef>
            </a:pPr>
            <a:r>
              <a:rPr lang="en-GB" sz="1600" dirty="0">
                <a:latin typeface="Courier New" panose="02070309020205020404" pitchFamily="49" charset="0"/>
              </a:rPr>
              <a:t>    def </a:t>
            </a:r>
            <a:r>
              <a:rPr lang="en-GB" sz="1600" dirty="0" err="1">
                <a:latin typeface="Courier New" panose="02070309020205020404" pitchFamily="49" charset="0"/>
              </a:rPr>
              <a:t>fire_weapon</a:t>
            </a:r>
            <a:r>
              <a:rPr lang="en-GB" sz="1600" dirty="0">
                <a:latin typeface="Courier New" panose="02070309020205020404" pitchFamily="49" charset="0"/>
              </a:rPr>
              <a:t>(self):</a:t>
            </a:r>
          </a:p>
          <a:p>
            <a:pPr>
              <a:spcBef>
                <a:spcPct val="0"/>
              </a:spcBef>
            </a:pPr>
            <a:r>
              <a:rPr lang="en-GB" sz="1600" dirty="0">
                <a:latin typeface="Courier New" panose="02070309020205020404" pitchFamily="49" charset="0"/>
              </a:rPr>
              <a:t>        print("Firing main weapon")</a:t>
            </a:r>
          </a:p>
          <a:p>
            <a:pPr>
              <a:spcBef>
                <a:spcPct val="0"/>
              </a:spcBef>
            </a:pPr>
            <a:endParaRPr lang="en-GB" sz="1600" dirty="0">
              <a:latin typeface="Courier New" panose="02070309020205020404" pitchFamily="49" charset="0"/>
            </a:endParaRPr>
          </a:p>
          <a:p>
            <a:pPr>
              <a:spcBef>
                <a:spcPct val="0"/>
              </a:spcBef>
            </a:pPr>
            <a:r>
              <a:rPr lang="en-GB" sz="1600" dirty="0">
                <a:latin typeface="Courier New" panose="02070309020205020404" pitchFamily="49" charset="0"/>
              </a:rPr>
              <a:t>    def accel(self, increase):</a:t>
            </a:r>
          </a:p>
          <a:p>
            <a:pPr>
              <a:spcBef>
                <a:spcPct val="0"/>
              </a:spcBef>
            </a:pPr>
            <a:r>
              <a:rPr lang="en-GB" sz="1600" dirty="0">
                <a:latin typeface="Courier New" panose="02070309020205020404" pitchFamily="49" charset="0"/>
              </a:rPr>
              <a:t>        print("Tank is accelerating")</a:t>
            </a:r>
          </a:p>
        </p:txBody>
      </p:sp>
      <p:sp>
        <p:nvSpPr>
          <p:cNvPr id="24581" name="Text Box 5"/>
          <p:cNvSpPr txBox="1">
            <a:spLocks noChangeArrowheads="1"/>
          </p:cNvSpPr>
          <p:nvPr/>
        </p:nvSpPr>
        <p:spPr bwMode="auto">
          <a:xfrm>
            <a:off x="6400701" y="2876742"/>
            <a:ext cx="3757968" cy="646331"/>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0"/>
              </a:spcBef>
            </a:pPr>
            <a:r>
              <a:rPr lang="en-GB" sz="1800" dirty="0" err="1">
                <a:latin typeface="Courier New" panose="02070309020205020404" pitchFamily="49" charset="0"/>
              </a:rPr>
              <a:t>mbt_tank</a:t>
            </a:r>
            <a:r>
              <a:rPr lang="en-GB" sz="1800" dirty="0">
                <a:latin typeface="Courier New" panose="02070309020205020404" pitchFamily="49" charset="0"/>
              </a:rPr>
              <a:t> = Tank()</a:t>
            </a:r>
          </a:p>
          <a:p>
            <a:pPr>
              <a:spcBef>
                <a:spcPct val="0"/>
              </a:spcBef>
            </a:pPr>
            <a:r>
              <a:rPr lang="en-GB" sz="1800" dirty="0" err="1">
                <a:latin typeface="Courier New" panose="02070309020205020404" pitchFamily="49" charset="0"/>
              </a:rPr>
              <a:t>mbt_tank.fire_weapon</a:t>
            </a:r>
            <a:r>
              <a:rPr lang="en-GB" sz="1800" dirty="0">
                <a:latin typeface="Courier New" panose="02070309020205020404" pitchFamily="49" charset="0"/>
              </a:rPr>
              <a:t>()</a:t>
            </a:r>
          </a:p>
        </p:txBody>
      </p:sp>
      <p:sp>
        <p:nvSpPr>
          <p:cNvPr id="24582" name="Text Box 6"/>
          <p:cNvSpPr txBox="1">
            <a:spLocks noChangeArrowheads="1"/>
          </p:cNvSpPr>
          <p:nvPr/>
        </p:nvSpPr>
        <p:spPr bwMode="auto">
          <a:xfrm>
            <a:off x="7954356" y="3529978"/>
            <a:ext cx="2666114" cy="369332"/>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a:latin typeface="Courier New" panose="02070309020205020404" pitchFamily="49" charset="0"/>
              </a:rPr>
              <a:t>Firing main weapon</a:t>
            </a:r>
          </a:p>
        </p:txBody>
      </p:sp>
      <p:sp>
        <p:nvSpPr>
          <p:cNvPr id="24583" name="Text Box 7"/>
          <p:cNvSpPr txBox="1">
            <a:spLocks noChangeArrowheads="1"/>
          </p:cNvSpPr>
          <p:nvPr/>
        </p:nvSpPr>
        <p:spPr bwMode="auto">
          <a:xfrm>
            <a:off x="6414732" y="5113506"/>
            <a:ext cx="3757968" cy="369332"/>
          </a:xfrm>
          <a:prstGeom prst="rect">
            <a:avLst/>
          </a:prstGeom>
          <a:solidFill>
            <a:schemeClr val="tx2">
              <a:lumMod val="20000"/>
              <a:lumOff val="80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800" dirty="0" err="1">
                <a:latin typeface="Courier New" panose="02070309020205020404" pitchFamily="49" charset="0"/>
              </a:rPr>
              <a:t>abs_tank</a:t>
            </a:r>
            <a:r>
              <a:rPr lang="en-GB" sz="1800" dirty="0">
                <a:latin typeface="Courier New" panose="02070309020205020404" pitchFamily="49" charset="0"/>
              </a:rPr>
              <a:t> = </a:t>
            </a:r>
            <a:r>
              <a:rPr lang="en-GB" sz="1800" dirty="0" err="1">
                <a:latin typeface="Courier New" panose="02070309020205020404" pitchFamily="49" charset="0"/>
              </a:rPr>
              <a:t>AbstractTank</a:t>
            </a:r>
            <a:r>
              <a:rPr lang="en-GB" sz="1800" dirty="0">
                <a:latin typeface="Courier New" panose="02070309020205020404" pitchFamily="49" charset="0"/>
              </a:rPr>
              <a:t>()</a:t>
            </a:r>
          </a:p>
        </p:txBody>
      </p:sp>
      <p:sp>
        <p:nvSpPr>
          <p:cNvPr id="24584" name="Text Box 8"/>
          <p:cNvSpPr txBox="1">
            <a:spLocks noChangeArrowheads="1"/>
          </p:cNvSpPr>
          <p:nvPr/>
        </p:nvSpPr>
        <p:spPr bwMode="auto">
          <a:xfrm>
            <a:off x="7954356" y="5498325"/>
            <a:ext cx="3246162" cy="584775"/>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US" sz="1600" dirty="0">
                <a:latin typeface="Courier New" panose="02070309020205020404" pitchFamily="49" charset="0"/>
              </a:rPr>
              <a:t>Can't instantiate abstract class Vehicle...</a:t>
            </a:r>
            <a:endParaRPr lang="en-GB" sz="1600" dirty="0">
              <a:latin typeface="Courier New" panose="02070309020205020404" pitchFamily="49" charset="0"/>
            </a:endParaRPr>
          </a:p>
        </p:txBody>
      </p:sp>
    </p:spTree>
    <p:extLst>
      <p:ext uri="{BB962C8B-B14F-4D97-AF65-F5344CB8AC3E}">
        <p14:creationId xmlns:p14="http://schemas.microsoft.com/office/powerpoint/2010/main" val="134547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7172" name="Rectangle 4"/>
          <p:cNvSpPr>
            <a:spLocks noGrp="1" noChangeArrowheads="1"/>
          </p:cNvSpPr>
          <p:nvPr>
            <p:ph type="title"/>
          </p:nvPr>
        </p:nvSpPr>
        <p:spPr>
          <a:xfrm>
            <a:off x="1027435" y="343752"/>
            <a:ext cx="11517818" cy="805001"/>
          </a:xfrm>
        </p:spPr>
        <p:txBody>
          <a:bodyPr/>
          <a:lstStyle/>
          <a:p>
            <a:pPr eaLnBrk="1" hangingPunct="1"/>
            <a:r>
              <a:rPr lang="en-GB" dirty="0"/>
              <a:t>OOP, DRY and A PIE</a:t>
            </a:r>
          </a:p>
        </p:txBody>
      </p:sp>
      <p:sp>
        <p:nvSpPr>
          <p:cNvPr id="7173" name="Rectangle 5"/>
          <p:cNvSpPr>
            <a:spLocks noGrp="1" noChangeArrowheads="1"/>
          </p:cNvSpPr>
          <p:nvPr>
            <p:ph idx="1"/>
          </p:nvPr>
        </p:nvSpPr>
        <p:spPr>
          <a:xfrm>
            <a:off x="675761" y="1293046"/>
            <a:ext cx="8838630" cy="2421831"/>
          </a:xfrm>
        </p:spPr>
        <p:txBody>
          <a:bodyPr/>
          <a:lstStyle/>
          <a:p>
            <a:r>
              <a:rPr lang="en-GB" b="1" dirty="0"/>
              <a:t>Object Oriented Programming</a:t>
            </a:r>
          </a:p>
          <a:p>
            <a:pPr marL="450850" indent="-277813">
              <a:buFont typeface="Arial" panose="020B0604020202020204" pitchFamily="34" charset="0"/>
              <a:buChar char="•"/>
            </a:pPr>
            <a:r>
              <a:rPr lang="en-GB" sz="1600" dirty="0"/>
              <a:t>Programming model that breaks down problems into reusable </a:t>
            </a:r>
            <a:r>
              <a:rPr lang="en-GB" sz="1600" b="1" dirty="0"/>
              <a:t>classes</a:t>
            </a:r>
          </a:p>
          <a:p>
            <a:pPr marL="450850" indent="-277813">
              <a:buFont typeface="Arial" panose="020B0604020202020204" pitchFamily="34" charset="0"/>
              <a:buChar char="•"/>
            </a:pPr>
            <a:r>
              <a:rPr lang="en-GB" sz="1600" dirty="0"/>
              <a:t>Origin in Simula (1967) and Smalltalk (1972-1980)</a:t>
            </a:r>
          </a:p>
          <a:p>
            <a:pPr marL="450850" indent="-277813">
              <a:buFont typeface="Arial" panose="020B0604020202020204" pitchFamily="34" charset="0"/>
              <a:buChar char="•"/>
            </a:pPr>
            <a:r>
              <a:rPr lang="en-GB" sz="1600" dirty="0"/>
              <a:t>Pure OO: </a:t>
            </a:r>
            <a:r>
              <a:rPr lang="en-GB" sz="1600" i="1" dirty="0"/>
              <a:t>Smalltalk, Ruby, Scala, Eiffel</a:t>
            </a:r>
            <a:r>
              <a:rPr lang="en-GB" sz="1600" dirty="0"/>
              <a:t>..</a:t>
            </a:r>
          </a:p>
          <a:p>
            <a:pPr marL="450850" indent="-277813">
              <a:buFont typeface="Arial" panose="020B0604020202020204" pitchFamily="34" charset="0"/>
              <a:buChar char="•"/>
            </a:pPr>
            <a:r>
              <a:rPr lang="en-GB" sz="1600" dirty="0"/>
              <a:t>Mostly OO: </a:t>
            </a:r>
            <a:r>
              <a:rPr lang="en-GB" sz="1600" i="1" dirty="0"/>
              <a:t>C++, C, Java, Python, VB.NET</a:t>
            </a:r>
            <a:r>
              <a:rPr lang="en-GB" sz="1600" dirty="0"/>
              <a:t>..</a:t>
            </a:r>
          </a:p>
          <a:p>
            <a:pPr marL="450850" indent="-277813">
              <a:buFont typeface="Arial" panose="020B0604020202020204" pitchFamily="34" charset="0"/>
              <a:buChar char="•"/>
            </a:pPr>
            <a:r>
              <a:rPr lang="en-GB" sz="1600" dirty="0"/>
              <a:t>Procedural + OO Extensions: </a:t>
            </a:r>
            <a:r>
              <a:rPr lang="en-GB" sz="1600" i="1" dirty="0"/>
              <a:t>JS, Perl, PHP, VB, </a:t>
            </a:r>
            <a:r>
              <a:rPr lang="en-GB" sz="1600" i="1" dirty="0" err="1"/>
              <a:t>Matlab</a:t>
            </a:r>
            <a:r>
              <a:rPr lang="en-GB" sz="1600" dirty="0"/>
              <a:t>..</a:t>
            </a:r>
          </a:p>
          <a:p>
            <a:pPr marL="173037"/>
            <a:endParaRPr lang="en-GB" i="1" dirty="0"/>
          </a:p>
          <a:p>
            <a:r>
              <a:rPr lang="en-GB" b="1" dirty="0"/>
              <a:t>Don’t repeat yourself</a:t>
            </a:r>
          </a:p>
          <a:p>
            <a:pPr marL="450850" indent="-277813">
              <a:buFont typeface="Arial" panose="020B0604020202020204" pitchFamily="34" charset="0"/>
              <a:buChar char="•"/>
            </a:pPr>
            <a:r>
              <a:rPr lang="en-GB" sz="1600" dirty="0"/>
              <a:t>Why have sixteen when you can have one</a:t>
            </a:r>
          </a:p>
          <a:p>
            <a:endParaRPr lang="en-GB" b="1" i="1" dirty="0"/>
          </a:p>
          <a:p>
            <a:r>
              <a:rPr lang="en-GB" b="1" dirty="0"/>
              <a:t>Four Pillars of OO - A PIE</a:t>
            </a:r>
            <a:endParaRPr lang="en-GB" dirty="0"/>
          </a:p>
          <a:p>
            <a:pPr marL="446088" lvl="1" indent="-269875">
              <a:buFont typeface="Arial" panose="020B0604020202020204" pitchFamily="34" charset="0"/>
              <a:buChar char="•"/>
            </a:pPr>
            <a:r>
              <a:rPr lang="en-GB" sz="1600" dirty="0"/>
              <a:t>Abstraction</a:t>
            </a:r>
          </a:p>
          <a:p>
            <a:pPr marL="446088" lvl="1" indent="-269875">
              <a:buFont typeface="Arial" panose="020B0604020202020204" pitchFamily="34" charset="0"/>
              <a:buChar char="•"/>
            </a:pPr>
            <a:r>
              <a:rPr lang="en-GB" sz="1600" dirty="0"/>
              <a:t>Polymorphism</a:t>
            </a:r>
          </a:p>
          <a:p>
            <a:pPr marL="446088" lvl="1" indent="-269875">
              <a:buFont typeface="Arial" panose="020B0604020202020204" pitchFamily="34" charset="0"/>
              <a:buChar char="•"/>
            </a:pPr>
            <a:r>
              <a:rPr lang="en-GB" sz="1600" dirty="0"/>
              <a:t>Inheritance</a:t>
            </a:r>
          </a:p>
          <a:p>
            <a:pPr marL="446088" lvl="1" indent="-269875">
              <a:buFont typeface="Arial" panose="020B0604020202020204" pitchFamily="34" charset="0"/>
              <a:buChar char="•"/>
            </a:pPr>
            <a:r>
              <a:rPr lang="en-GB" sz="1600" dirty="0"/>
              <a:t>Encapsulation  ..but let’s introduce them as EIAP</a:t>
            </a:r>
          </a:p>
        </p:txBody>
      </p:sp>
      <p:sp>
        <p:nvSpPr>
          <p:cNvPr id="10" name="TextBox 9">
            <a:extLst>
              <a:ext uri="{FF2B5EF4-FFF2-40B4-BE49-F238E27FC236}">
                <a16:creationId xmlns:a16="http://schemas.microsoft.com/office/drawing/2014/main" id="{2D51653E-62BB-471C-16AA-FD09FD8EA2BB}"/>
              </a:ext>
            </a:extLst>
          </p:cNvPr>
          <p:cNvSpPr txBox="1"/>
          <p:nvPr/>
        </p:nvSpPr>
        <p:spPr>
          <a:xfrm>
            <a:off x="9076653" y="5015105"/>
            <a:ext cx="2820935" cy="936875"/>
          </a:xfrm>
          <a:prstGeom prst="rect">
            <a:avLst/>
          </a:prstGeom>
        </p:spPr>
        <p:txBody>
          <a:bodyPr vert="horz" wrap="none" lIns="0" tIns="0" rIns="0" bIns="0" rtlCol="0" anchor="t" anchorCtr="0">
            <a:noAutofit/>
          </a:bodyPr>
          <a:lstStyle/>
          <a:p>
            <a:pPr algn="l"/>
            <a:r>
              <a:rPr lang="en-GB" sz="1200" b="1" dirty="0"/>
              <a:t>Behaviour</a:t>
            </a:r>
          </a:p>
          <a:p>
            <a:pPr marL="182563" indent="-90488" algn="l">
              <a:buFont typeface="Arial" panose="020B0604020202020204" pitchFamily="34" charset="0"/>
              <a:buChar char="•"/>
            </a:pPr>
            <a:r>
              <a:rPr lang="en-GB" sz="1100" dirty="0"/>
              <a:t>Move two squares forward on 1</a:t>
            </a:r>
            <a:r>
              <a:rPr lang="en-GB" sz="1100" baseline="30000" dirty="0"/>
              <a:t>st</a:t>
            </a:r>
            <a:r>
              <a:rPr lang="en-GB" sz="1100" dirty="0"/>
              <a:t> move</a:t>
            </a:r>
          </a:p>
          <a:p>
            <a:pPr marL="182563" indent="-90488" algn="l">
              <a:buFont typeface="Arial" panose="020B0604020202020204" pitchFamily="34" charset="0"/>
              <a:buChar char="•"/>
            </a:pPr>
            <a:r>
              <a:rPr lang="en-GB" sz="1100" dirty="0"/>
              <a:t>Move one square forward</a:t>
            </a:r>
          </a:p>
          <a:p>
            <a:pPr marL="182563" indent="-90488" algn="l">
              <a:buFont typeface="Arial" panose="020B0604020202020204" pitchFamily="34" charset="0"/>
              <a:buChar char="•"/>
            </a:pPr>
            <a:r>
              <a:rPr lang="en-GB" sz="1100" dirty="0"/>
              <a:t>Capture one square diagonally</a:t>
            </a:r>
          </a:p>
        </p:txBody>
      </p:sp>
      <p:sp>
        <p:nvSpPr>
          <p:cNvPr id="13" name="TextBox 12">
            <a:extLst>
              <a:ext uri="{FF2B5EF4-FFF2-40B4-BE49-F238E27FC236}">
                <a16:creationId xmlns:a16="http://schemas.microsoft.com/office/drawing/2014/main" id="{51395D04-126A-9BCE-E2F3-4AFD2A81A997}"/>
              </a:ext>
            </a:extLst>
          </p:cNvPr>
          <p:cNvSpPr txBox="1"/>
          <p:nvPr/>
        </p:nvSpPr>
        <p:spPr>
          <a:xfrm>
            <a:off x="6124290" y="5015105"/>
            <a:ext cx="2142527" cy="780525"/>
          </a:xfrm>
          <a:prstGeom prst="rect">
            <a:avLst/>
          </a:prstGeom>
        </p:spPr>
        <p:txBody>
          <a:bodyPr vert="horz" wrap="none" lIns="0" tIns="0" rIns="0" bIns="0" rtlCol="0" anchor="t" anchorCtr="0">
            <a:noAutofit/>
          </a:bodyPr>
          <a:lstStyle/>
          <a:p>
            <a:pPr algn="l"/>
            <a:r>
              <a:rPr lang="en-GB" sz="1200" b="1" dirty="0"/>
              <a:t>Attributes</a:t>
            </a:r>
          </a:p>
          <a:p>
            <a:pPr marL="182563" indent="-90488" algn="l">
              <a:buFont typeface="Arial" panose="020B0604020202020204" pitchFamily="34" charset="0"/>
              <a:buChar char="•"/>
            </a:pPr>
            <a:r>
              <a:rPr lang="en-GB" sz="1100" dirty="0"/>
              <a:t>Colour – Black or White</a:t>
            </a:r>
          </a:p>
          <a:p>
            <a:pPr marL="182563" indent="-90488" algn="l">
              <a:buFont typeface="Arial" panose="020B0604020202020204" pitchFamily="34" charset="0"/>
              <a:buChar char="•"/>
            </a:pPr>
            <a:r>
              <a:rPr lang="en-GB" sz="1100" dirty="0"/>
              <a:t>Location – x, y position</a:t>
            </a:r>
          </a:p>
          <a:p>
            <a:pPr marL="182563" indent="-90488" algn="l">
              <a:buFont typeface="Arial" panose="020B0604020202020204" pitchFamily="34" charset="0"/>
              <a:buChar char="•"/>
            </a:pPr>
            <a:r>
              <a:rPr lang="en-GB" sz="1100" dirty="0"/>
              <a:t>Value - 1</a:t>
            </a:r>
          </a:p>
        </p:txBody>
      </p:sp>
      <p:pic>
        <p:nvPicPr>
          <p:cNvPr id="15" name="Picture 14" descr="A black and white checkered floor&#10;&#10;Description automatically generated">
            <a:extLst>
              <a:ext uri="{FF2B5EF4-FFF2-40B4-BE49-F238E27FC236}">
                <a16:creationId xmlns:a16="http://schemas.microsoft.com/office/drawing/2014/main" id="{B580EE30-309E-793D-19D1-F197EBA6A4EE}"/>
              </a:ext>
            </a:extLst>
          </p:cNvPr>
          <p:cNvPicPr>
            <a:picLocks noChangeAspect="1"/>
          </p:cNvPicPr>
          <p:nvPr/>
        </p:nvPicPr>
        <p:blipFill>
          <a:blip r:embed="rId3"/>
          <a:stretch>
            <a:fillRect/>
          </a:stretch>
        </p:blipFill>
        <p:spPr>
          <a:xfrm>
            <a:off x="6124290" y="3723224"/>
            <a:ext cx="4710731" cy="1135417"/>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33DA9620-79BF-0639-BD25-1E9A5BBF9B82}"/>
              </a:ext>
            </a:extLst>
          </p:cNvPr>
          <p:cNvPicPr>
            <a:picLocks noChangeAspect="1"/>
          </p:cNvPicPr>
          <p:nvPr/>
        </p:nvPicPr>
        <p:blipFill>
          <a:blip r:embed="rId4"/>
          <a:stretch>
            <a:fillRect/>
          </a:stretch>
        </p:blipFill>
        <p:spPr>
          <a:xfrm>
            <a:off x="381621" y="3399899"/>
            <a:ext cx="9945069" cy="2395731"/>
          </a:xfrm>
          <a:prstGeom prst="rect">
            <a:avLst/>
          </a:prstGeom>
        </p:spPr>
      </p:pic>
    </p:spTree>
    <p:extLst>
      <p:ext uri="{BB962C8B-B14F-4D97-AF65-F5344CB8AC3E}">
        <p14:creationId xmlns:p14="http://schemas.microsoft.com/office/powerpoint/2010/main" val="236502489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D52BA-FCFF-6D83-894E-88455437B2E2}"/>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2B42DCA4-ABB4-907F-3AFB-19B9369C3C77}"/>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BD1F9A97-C377-B317-F54B-9605A57DBC13}"/>
              </a:ext>
            </a:extLst>
          </p:cNvPr>
          <p:cNvSpPr>
            <a:spLocks noGrp="1" noChangeArrowheads="1"/>
          </p:cNvSpPr>
          <p:nvPr>
            <p:ph type="title"/>
          </p:nvPr>
        </p:nvSpPr>
        <p:spPr>
          <a:xfrm>
            <a:off x="1027435" y="343752"/>
            <a:ext cx="11517818" cy="805001"/>
          </a:xfrm>
        </p:spPr>
        <p:txBody>
          <a:bodyPr/>
          <a:lstStyle/>
          <a:p>
            <a:pPr eaLnBrk="1" hangingPunct="1"/>
            <a:r>
              <a:rPr lang="en-GB" dirty="0"/>
              <a:t>Four Pillars of OO - A PIE</a:t>
            </a:r>
          </a:p>
        </p:txBody>
      </p:sp>
      <p:sp>
        <p:nvSpPr>
          <p:cNvPr id="7173" name="Rectangle 5">
            <a:extLst>
              <a:ext uri="{FF2B5EF4-FFF2-40B4-BE49-F238E27FC236}">
                <a16:creationId xmlns:a16="http://schemas.microsoft.com/office/drawing/2014/main" id="{6349D100-4DD8-2AF8-B342-5C285F370FC2}"/>
              </a:ext>
            </a:extLst>
          </p:cNvPr>
          <p:cNvSpPr>
            <a:spLocks noGrp="1" noChangeArrowheads="1"/>
          </p:cNvSpPr>
          <p:nvPr>
            <p:ph idx="1"/>
          </p:nvPr>
        </p:nvSpPr>
        <p:spPr>
          <a:xfrm>
            <a:off x="675761" y="1293046"/>
            <a:ext cx="5217040" cy="5352516"/>
          </a:xfrm>
        </p:spPr>
        <p:txBody>
          <a:bodyPr/>
          <a:lstStyle/>
          <a:p>
            <a:r>
              <a:rPr lang="en-GB" b="1" dirty="0"/>
              <a:t>Encapsulation</a:t>
            </a:r>
          </a:p>
          <a:p>
            <a:pPr marL="450850" indent="-277813">
              <a:buFont typeface="Arial" panose="020B0604020202020204" pitchFamily="34" charset="0"/>
              <a:buChar char="•"/>
            </a:pPr>
            <a:r>
              <a:rPr lang="en-GB" sz="1600" dirty="0"/>
              <a:t>Hide data and methods</a:t>
            </a:r>
          </a:p>
          <a:p>
            <a:pPr marL="450850" indent="-277813">
              <a:buFont typeface="Arial" panose="020B0604020202020204" pitchFamily="34" charset="0"/>
              <a:buChar char="•"/>
            </a:pPr>
            <a:r>
              <a:rPr lang="en-GB" sz="1600" dirty="0"/>
              <a:t>Public interfaces</a:t>
            </a:r>
          </a:p>
          <a:p>
            <a:pPr marL="450850" indent="-277813">
              <a:buFont typeface="Arial" panose="020B0604020202020204" pitchFamily="34" charset="0"/>
              <a:buChar char="•"/>
            </a:pPr>
            <a:r>
              <a:rPr lang="en-GB" sz="1600" dirty="0"/>
              <a:t>Getter and Setter methods</a:t>
            </a:r>
          </a:p>
          <a:p>
            <a:pPr marL="450850" indent="-277813">
              <a:buFont typeface="Arial" panose="020B0604020202020204" pitchFamily="34" charset="0"/>
              <a:buChar char="•"/>
            </a:pPr>
            <a:r>
              <a:rPr lang="en-GB" sz="1600" dirty="0"/>
              <a:t>Data Security and Integrity</a:t>
            </a:r>
          </a:p>
          <a:p>
            <a:pPr marL="173037"/>
            <a:endParaRPr lang="en-GB" i="1" dirty="0"/>
          </a:p>
          <a:p>
            <a:r>
              <a:rPr lang="en-GB" b="1" dirty="0"/>
              <a:t>Reduce Code Smells</a:t>
            </a:r>
          </a:p>
          <a:p>
            <a:pPr marL="450850" indent="-277813">
              <a:buFont typeface="Arial" panose="020B0604020202020204" pitchFamily="34" charset="0"/>
              <a:buChar char="•"/>
            </a:pPr>
            <a:r>
              <a:rPr lang="en-GB" sz="1600" dirty="0"/>
              <a:t>Overly large classes</a:t>
            </a:r>
          </a:p>
          <a:p>
            <a:pPr marL="450850" indent="-277813">
              <a:buFont typeface="Arial" panose="020B0604020202020204" pitchFamily="34" charset="0"/>
              <a:buChar char="•"/>
            </a:pPr>
            <a:r>
              <a:rPr lang="en-GB" sz="1600" dirty="0"/>
              <a:t>Long and complicated methods</a:t>
            </a:r>
          </a:p>
          <a:p>
            <a:pPr marL="450850" indent="-277813">
              <a:buFont typeface="Arial" panose="020B0604020202020204" pitchFamily="34" charset="0"/>
              <a:buChar char="•"/>
            </a:pPr>
            <a:r>
              <a:rPr lang="en-GB" sz="1600" dirty="0"/>
              <a:t>Duplicated code</a:t>
            </a:r>
          </a:p>
          <a:p>
            <a:pPr marL="450850" indent="-277813">
              <a:buFont typeface="Arial" panose="020B0604020202020204" pitchFamily="34" charset="0"/>
              <a:buChar char="•"/>
            </a:pPr>
            <a:r>
              <a:rPr lang="en-GB" sz="1600" dirty="0"/>
              <a:t>Accessing private data and methods</a:t>
            </a:r>
          </a:p>
        </p:txBody>
      </p:sp>
      <p:pic>
        <p:nvPicPr>
          <p:cNvPr id="5" name="Picture 4" descr="A blue circle with white text and columns&#10;&#10;Description automatically generated">
            <a:extLst>
              <a:ext uri="{FF2B5EF4-FFF2-40B4-BE49-F238E27FC236}">
                <a16:creationId xmlns:a16="http://schemas.microsoft.com/office/drawing/2014/main" id="{2683303B-1879-393F-A636-82C7AB8C1451}"/>
              </a:ext>
            </a:extLst>
          </p:cNvPr>
          <p:cNvPicPr>
            <a:picLocks noChangeAspect="1"/>
          </p:cNvPicPr>
          <p:nvPr/>
        </p:nvPicPr>
        <p:blipFill>
          <a:blip r:embed="rId3"/>
          <a:stretch>
            <a:fillRect/>
          </a:stretch>
        </p:blipFill>
        <p:spPr>
          <a:xfrm>
            <a:off x="9890123" y="212438"/>
            <a:ext cx="2123557" cy="1859793"/>
          </a:xfrm>
          <a:prstGeom prst="rect">
            <a:avLst/>
          </a:prstGeom>
        </p:spPr>
      </p:pic>
      <p:pic>
        <p:nvPicPr>
          <p:cNvPr id="7" name="Picture 6" descr="A tank with an object&#10;&#10;Description automatically generated with medium confidence">
            <a:extLst>
              <a:ext uri="{FF2B5EF4-FFF2-40B4-BE49-F238E27FC236}">
                <a16:creationId xmlns:a16="http://schemas.microsoft.com/office/drawing/2014/main" id="{496A78DB-5209-54B5-B7B8-E639363899B6}"/>
              </a:ext>
            </a:extLst>
          </p:cNvPr>
          <p:cNvPicPr>
            <a:picLocks noChangeAspect="1"/>
          </p:cNvPicPr>
          <p:nvPr/>
        </p:nvPicPr>
        <p:blipFill>
          <a:blip r:embed="rId4"/>
          <a:stretch>
            <a:fillRect/>
          </a:stretch>
        </p:blipFill>
        <p:spPr>
          <a:xfrm>
            <a:off x="7543800" y="1639589"/>
            <a:ext cx="1121458" cy="645149"/>
          </a:xfrm>
          <a:prstGeom prst="rect">
            <a:avLst/>
          </a:prstGeom>
        </p:spPr>
      </p:pic>
      <p:sp>
        <p:nvSpPr>
          <p:cNvPr id="12" name="TextBox 11">
            <a:extLst>
              <a:ext uri="{FF2B5EF4-FFF2-40B4-BE49-F238E27FC236}">
                <a16:creationId xmlns:a16="http://schemas.microsoft.com/office/drawing/2014/main" id="{A2958853-541C-DD61-D17A-DDA11D658EEF}"/>
              </a:ext>
            </a:extLst>
          </p:cNvPr>
          <p:cNvSpPr txBox="1"/>
          <p:nvPr/>
        </p:nvSpPr>
        <p:spPr>
          <a:xfrm>
            <a:off x="6154211" y="2358320"/>
            <a:ext cx="4148029" cy="3830042"/>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400" dirty="0">
                <a:latin typeface="Courier New" panose="02070309020205020404" pitchFamily="49" charset="0"/>
                <a:cs typeface="Courier New" panose="02070309020205020404" pitchFamily="49" charset="0"/>
              </a:rPr>
              <a:t>class Tank:</a:t>
            </a:r>
          </a:p>
          <a:p>
            <a:pPr algn="l"/>
            <a:r>
              <a:rPr lang="en-GB" sz="1400" dirty="0">
                <a:latin typeface="Courier New" panose="02070309020205020404" pitchFamily="49" charset="0"/>
                <a:cs typeface="Courier New" panose="02070309020205020404" pitchFamily="49" charset="0"/>
              </a:rPr>
              <a:t>    def __</a:t>
            </a:r>
            <a:r>
              <a:rPr lang="en-GB" sz="1400" dirty="0" err="1">
                <a:latin typeface="Courier New" panose="02070309020205020404" pitchFamily="49" charset="0"/>
                <a:cs typeface="Courier New" panose="02070309020205020404" pitchFamily="49" charset="0"/>
              </a:rPr>
              <a:t>init</a:t>
            </a:r>
            <a:r>
              <a:rPr lang="en-GB" sz="1400" dirty="0">
                <a:latin typeface="Courier New" panose="02070309020205020404" pitchFamily="49" charset="0"/>
                <a:cs typeface="Courier New" panose="02070309020205020404" pitchFamily="49" charset="0"/>
              </a:rPr>
              <a:t>__(</a:t>
            </a:r>
            <a:r>
              <a:rPr lang="en-GB" sz="1400" dirty="0" err="1">
                <a:latin typeface="Courier New" panose="02070309020205020404" pitchFamily="49" charset="0"/>
                <a:cs typeface="Courier New" panose="02070309020205020404" pitchFamily="49" charset="0"/>
              </a:rPr>
              <a:t>self,country</a:t>
            </a:r>
            <a:r>
              <a:rPr lang="en-GB" sz="1400" dirty="0">
                <a:latin typeface="Courier New" panose="02070309020205020404" pitchFamily="49" charset="0"/>
                <a:cs typeface="Courier New" panose="02070309020205020404" pitchFamily="49" charset="0"/>
              </a:rPr>
              <a:t>, model):</a:t>
            </a:r>
          </a:p>
          <a:p>
            <a:pPr algn="l"/>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self.country</a:t>
            </a:r>
            <a:r>
              <a:rPr lang="en-GB" sz="1400" dirty="0">
                <a:latin typeface="Courier New" panose="02070309020205020404" pitchFamily="49" charset="0"/>
                <a:cs typeface="Courier New" panose="02070309020205020404" pitchFamily="49" charset="0"/>
              </a:rPr>
              <a:t> = country</a:t>
            </a:r>
          </a:p>
          <a:p>
            <a:pPr algn="l"/>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self.model</a:t>
            </a:r>
            <a:r>
              <a:rPr lang="en-GB" sz="1400" dirty="0">
                <a:latin typeface="Courier New" panose="02070309020205020404" pitchFamily="49" charset="0"/>
                <a:cs typeface="Courier New" panose="02070309020205020404" pitchFamily="49" charset="0"/>
              </a:rPr>
              <a:t> = model</a:t>
            </a:r>
          </a:p>
          <a:p>
            <a:pPr algn="l"/>
            <a:r>
              <a:rPr lang="en-GB" sz="1400"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self._speed</a:t>
            </a:r>
            <a:r>
              <a:rPr lang="en-GB" sz="1400" b="1" dirty="0">
                <a:latin typeface="Courier New" panose="02070309020205020404" pitchFamily="49" charset="0"/>
                <a:cs typeface="Courier New" panose="02070309020205020404" pitchFamily="49" charset="0"/>
              </a:rPr>
              <a:t> = 0</a:t>
            </a:r>
          </a:p>
          <a:p>
            <a:pPr algn="l"/>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self._health</a:t>
            </a:r>
            <a:r>
              <a:rPr lang="en-GB" sz="1400" b="1" dirty="0">
                <a:latin typeface="Courier New" panose="02070309020205020404" pitchFamily="49" charset="0"/>
                <a:cs typeface="Courier New" panose="02070309020205020404" pitchFamily="49" charset="0"/>
              </a:rPr>
              <a:t> = 100</a:t>
            </a:r>
          </a:p>
          <a:p>
            <a:pPr algn="l"/>
            <a:endParaRPr lang="en-GB" sz="1400" dirty="0">
              <a:latin typeface="Courier New" panose="02070309020205020404" pitchFamily="49" charset="0"/>
              <a:cs typeface="Courier New" panose="02070309020205020404" pitchFamily="49" charset="0"/>
            </a:endParaRPr>
          </a:p>
          <a:p>
            <a:pPr algn="l"/>
            <a:r>
              <a:rPr lang="en-GB" sz="1400" dirty="0">
                <a:latin typeface="Courier New" panose="02070309020205020404" pitchFamily="49" charset="0"/>
                <a:cs typeface="Courier New" panose="02070309020205020404" pitchFamily="49" charset="0"/>
              </a:rPr>
              <a:t>    def accel(self, increase):</a:t>
            </a:r>
          </a:p>
          <a:p>
            <a:pPr algn="l"/>
            <a:r>
              <a:rPr lang="en-GB" sz="1400"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self._speed</a:t>
            </a:r>
            <a:r>
              <a:rPr lang="en-GB" sz="1400" b="1"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increase</a:t>
            </a:r>
          </a:p>
          <a:p>
            <a:pPr algn="l"/>
            <a:r>
              <a:rPr lang="en-GB" sz="1400" dirty="0">
                <a:latin typeface="Courier New" panose="02070309020205020404" pitchFamily="49" charset="0"/>
                <a:cs typeface="Courier New" panose="02070309020205020404" pitchFamily="49" charset="0"/>
              </a:rPr>
              <a:t>        return None</a:t>
            </a:r>
          </a:p>
          <a:p>
            <a:pPr algn="l"/>
            <a:r>
              <a:rPr lang="en-GB" sz="1400" dirty="0">
                <a:latin typeface="Courier New" panose="02070309020205020404" pitchFamily="49" charset="0"/>
                <a:cs typeface="Courier New" panose="02070309020205020404" pitchFamily="49" charset="0"/>
              </a:rPr>
              <a:t>    </a:t>
            </a:r>
          </a:p>
          <a:p>
            <a:pPr algn="l"/>
            <a:r>
              <a:rPr lang="en-GB" sz="1400" dirty="0">
                <a:latin typeface="Courier New" panose="02070309020205020404" pitchFamily="49" charset="0"/>
                <a:cs typeface="Courier New" panose="02070309020205020404" pitchFamily="49" charset="0"/>
              </a:rPr>
              <a:t>    def </a:t>
            </a:r>
            <a:r>
              <a:rPr lang="en-GB" sz="1400" dirty="0" err="1">
                <a:latin typeface="Courier New" panose="02070309020205020404" pitchFamily="49" charset="0"/>
                <a:cs typeface="Courier New" panose="02070309020205020404" pitchFamily="49" charset="0"/>
              </a:rPr>
              <a:t>get_health</a:t>
            </a:r>
            <a:r>
              <a:rPr lang="en-GB" sz="1400" dirty="0">
                <a:latin typeface="Courier New" panose="02070309020205020404" pitchFamily="49" charset="0"/>
                <a:cs typeface="Courier New" panose="02070309020205020404" pitchFamily="49" charset="0"/>
              </a:rPr>
              <a:t>(self):</a:t>
            </a:r>
          </a:p>
          <a:p>
            <a:pPr algn="l"/>
            <a:r>
              <a:rPr lang="en-GB" sz="1400" dirty="0">
                <a:latin typeface="Courier New" panose="02070309020205020404" pitchFamily="49" charset="0"/>
                <a:cs typeface="Courier New" panose="02070309020205020404" pitchFamily="49" charset="0"/>
              </a:rPr>
              <a:t>        return </a:t>
            </a:r>
            <a:r>
              <a:rPr lang="en-GB" sz="1400" b="1" dirty="0" err="1">
                <a:latin typeface="Courier New" panose="02070309020205020404" pitchFamily="49" charset="0"/>
                <a:cs typeface="Courier New" panose="02070309020205020404" pitchFamily="49" charset="0"/>
              </a:rPr>
              <a:t>self._health</a:t>
            </a:r>
            <a:endParaRPr lang="en-GB" sz="1400" b="1"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a:p>
            <a:pPr algn="l"/>
            <a:r>
              <a:rPr lang="en-GB" sz="1400" dirty="0">
                <a:latin typeface="Courier New" panose="02070309020205020404" pitchFamily="49" charset="0"/>
                <a:cs typeface="Courier New" panose="02070309020205020404" pitchFamily="49" charset="0"/>
              </a:rPr>
              <a:t>    def </a:t>
            </a:r>
            <a:r>
              <a:rPr lang="en-GB" sz="1400" dirty="0" err="1">
                <a:latin typeface="Courier New" panose="02070309020205020404" pitchFamily="49" charset="0"/>
                <a:cs typeface="Courier New" panose="02070309020205020404" pitchFamily="49" charset="0"/>
              </a:rPr>
              <a:t>set_health</a:t>
            </a:r>
            <a:r>
              <a:rPr lang="en-GB" sz="1400" dirty="0">
                <a:latin typeface="Courier New" panose="02070309020205020404" pitchFamily="49" charset="0"/>
                <a:cs typeface="Courier New" panose="02070309020205020404" pitchFamily="49" charset="0"/>
              </a:rPr>
              <a:t>(self, </a:t>
            </a:r>
            <a:r>
              <a:rPr lang="en-GB" sz="1400" dirty="0" err="1">
                <a:latin typeface="Courier New" panose="02070309020205020404" pitchFamily="49" charset="0"/>
                <a:cs typeface="Courier New" panose="02070309020205020404" pitchFamily="49" charset="0"/>
              </a:rPr>
              <a:t>newhealth</a:t>
            </a:r>
            <a:r>
              <a:rPr lang="en-GB" sz="1400" dirty="0">
                <a:latin typeface="Courier New" panose="02070309020205020404" pitchFamily="49" charset="0"/>
                <a:cs typeface="Courier New" panose="02070309020205020404" pitchFamily="49" charset="0"/>
              </a:rPr>
              <a:t>):</a:t>
            </a:r>
          </a:p>
          <a:p>
            <a:pPr algn="l"/>
            <a:r>
              <a:rPr lang="en-GB" sz="1400"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self._health</a:t>
            </a:r>
            <a:r>
              <a:rPr lang="en-GB" sz="1400" b="1"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newhealth</a:t>
            </a:r>
            <a:endParaRPr lang="en-GB" sz="1400" dirty="0">
              <a:latin typeface="Courier New" panose="02070309020205020404" pitchFamily="49" charset="0"/>
              <a:cs typeface="Courier New" panose="02070309020205020404" pitchFamily="49" charset="0"/>
            </a:endParaRPr>
          </a:p>
          <a:p>
            <a:pPr algn="l"/>
            <a:r>
              <a:rPr lang="en-GB" sz="1400" dirty="0">
                <a:latin typeface="Courier New" panose="02070309020205020404" pitchFamily="49" charset="0"/>
                <a:cs typeface="Courier New" panose="02070309020205020404" pitchFamily="49" charset="0"/>
              </a:rPr>
              <a:t>        return None</a:t>
            </a:r>
          </a:p>
          <a:p>
            <a:pPr algn="l"/>
            <a:endParaRPr lang="en-GB" sz="1400"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15889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35E1A-8F6B-90B4-F54D-38689A9A1DAD}"/>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91B27010-47A0-95C8-412D-9D9EBBC05BF7}"/>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E4647F76-1435-5220-A888-22F6224FCD5F}"/>
              </a:ext>
            </a:extLst>
          </p:cNvPr>
          <p:cNvSpPr>
            <a:spLocks noGrp="1" noChangeArrowheads="1"/>
          </p:cNvSpPr>
          <p:nvPr>
            <p:ph type="title"/>
          </p:nvPr>
        </p:nvSpPr>
        <p:spPr>
          <a:xfrm>
            <a:off x="1027435" y="343752"/>
            <a:ext cx="11517818" cy="805001"/>
          </a:xfrm>
        </p:spPr>
        <p:txBody>
          <a:bodyPr/>
          <a:lstStyle/>
          <a:p>
            <a:pPr eaLnBrk="1" hangingPunct="1"/>
            <a:r>
              <a:rPr lang="en-GB" dirty="0"/>
              <a:t>Four Pillars of OO - A PIE</a:t>
            </a:r>
          </a:p>
        </p:txBody>
      </p:sp>
      <p:sp>
        <p:nvSpPr>
          <p:cNvPr id="7173" name="Rectangle 5">
            <a:extLst>
              <a:ext uri="{FF2B5EF4-FFF2-40B4-BE49-F238E27FC236}">
                <a16:creationId xmlns:a16="http://schemas.microsoft.com/office/drawing/2014/main" id="{48F9CDE4-1188-19A3-52D6-078812CEDB74}"/>
              </a:ext>
            </a:extLst>
          </p:cNvPr>
          <p:cNvSpPr>
            <a:spLocks noGrp="1" noChangeArrowheads="1"/>
          </p:cNvSpPr>
          <p:nvPr>
            <p:ph idx="1"/>
          </p:nvPr>
        </p:nvSpPr>
        <p:spPr>
          <a:xfrm>
            <a:off x="675760" y="1293046"/>
            <a:ext cx="4428675" cy="5412554"/>
          </a:xfrm>
        </p:spPr>
        <p:txBody>
          <a:bodyPr/>
          <a:lstStyle/>
          <a:p>
            <a:r>
              <a:rPr lang="en-GB" b="1" dirty="0"/>
              <a:t>Inheritance</a:t>
            </a:r>
          </a:p>
          <a:p>
            <a:pPr marL="450850" indent="-277813">
              <a:buFont typeface="Arial" panose="020B0604020202020204" pitchFamily="34" charset="0"/>
              <a:buChar char="•"/>
            </a:pPr>
            <a:r>
              <a:rPr lang="en-GB" sz="1800" dirty="0"/>
              <a:t>Write DRY code rather than WET</a:t>
            </a:r>
          </a:p>
          <a:p>
            <a:pPr marL="450850" indent="-277813">
              <a:buFont typeface="Arial" panose="020B0604020202020204" pitchFamily="34" charset="0"/>
              <a:buChar char="•"/>
            </a:pPr>
            <a:r>
              <a:rPr lang="en-GB" sz="1800" dirty="0"/>
              <a:t>Build Parent class for classes with:</a:t>
            </a:r>
          </a:p>
          <a:p>
            <a:pPr marL="806450" lvl="1" indent="-277813">
              <a:buFont typeface="Arial" panose="020B0604020202020204" pitchFamily="34" charset="0"/>
              <a:buChar char="•"/>
            </a:pPr>
            <a:r>
              <a:rPr lang="en-GB" sz="1600" dirty="0"/>
              <a:t>Similar data</a:t>
            </a:r>
          </a:p>
          <a:p>
            <a:pPr marL="806450" lvl="1" indent="-277813">
              <a:buFont typeface="Arial" panose="020B0604020202020204" pitchFamily="34" charset="0"/>
              <a:buChar char="•"/>
            </a:pPr>
            <a:r>
              <a:rPr lang="en-GB" sz="1600" dirty="0"/>
              <a:t>Similar functionality</a:t>
            </a:r>
          </a:p>
          <a:p>
            <a:pPr marL="450850" indent="-277813">
              <a:buFont typeface="Arial" panose="020B0604020202020204" pitchFamily="34" charset="0"/>
              <a:buChar char="•"/>
            </a:pPr>
            <a:r>
              <a:rPr lang="en-GB" sz="1800" dirty="0"/>
              <a:t>Leave differences to child classes</a:t>
            </a:r>
          </a:p>
          <a:p>
            <a:pPr marL="450850" indent="-277813">
              <a:buFont typeface="Arial" panose="020B0604020202020204" pitchFamily="34" charset="0"/>
              <a:buChar char="•"/>
            </a:pPr>
            <a:r>
              <a:rPr lang="en-GB" sz="1800" dirty="0"/>
              <a:t>Derived inherits from Base</a:t>
            </a:r>
          </a:p>
          <a:p>
            <a:pPr marL="450850" indent="-277813">
              <a:buFont typeface="Arial" panose="020B0604020202020204" pitchFamily="34" charset="0"/>
              <a:buChar char="•"/>
            </a:pPr>
            <a:endParaRPr lang="en-GB" sz="1800" i="1" dirty="0"/>
          </a:p>
          <a:p>
            <a:r>
              <a:rPr lang="en-GB" sz="1800" b="1" dirty="0"/>
              <a:t>The super() built-in function</a:t>
            </a: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Better than </a:t>
            </a:r>
            <a:r>
              <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rPr>
              <a:t>Class</a:t>
            </a:r>
            <a:r>
              <a:rPr lang="en-GB" sz="1800" dirty="0">
                <a:solidFill>
                  <a:srgbClr val="004050"/>
                </a:solidFill>
              </a:rPr>
              <a:t>Name</a:t>
            </a:r>
            <a:endPar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endParaRP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Simplifies inheritance</a:t>
            </a:r>
          </a:p>
          <a:p>
            <a:pPr marL="450850" marR="0" lvl="0" indent="-277813" algn="l" defTabSz="914400" rtl="0" eaLnBrk="1" fontAlgn="auto" latinLnBrk="0" hangingPunct="1">
              <a:lnSpc>
                <a:spcPct val="100000"/>
              </a:lnSpc>
              <a:spcBef>
                <a:spcPts val="0"/>
              </a:spcBef>
              <a:spcAft>
                <a:spcPts val="650"/>
              </a:spcAft>
              <a:buClrTx/>
              <a:buSzPct val="115000"/>
              <a:buFont typeface="Arial" panose="020B0604020202020204" pitchFamily="34" charset="0"/>
              <a:buChar char="•"/>
              <a:tabLst/>
              <a:defRPr/>
            </a:pPr>
            <a:r>
              <a:rPr lang="en-GB" sz="1800" dirty="0">
                <a:solidFill>
                  <a:srgbClr val="004050"/>
                </a:solidFill>
              </a:rPr>
              <a:t>Promotes:</a:t>
            </a:r>
          </a:p>
          <a:p>
            <a:pPr marL="806450" lvl="1" indent="-277813">
              <a:buSzPct val="115000"/>
              <a:buFont typeface="Arial" panose="020B0604020202020204" pitchFamily="34" charset="0"/>
              <a:buChar char="•"/>
              <a:defRPr/>
            </a:pPr>
            <a:r>
              <a:rPr lang="en-GB" sz="1600" dirty="0">
                <a:solidFill>
                  <a:srgbClr val="004050"/>
                </a:solidFill>
              </a:rPr>
              <a:t>Cle</a:t>
            </a:r>
            <a:r>
              <a:rPr kumimoji="0" lang="en-GB" sz="1600" b="0" u="none" strike="noStrike" kern="1200" cap="none" spc="0" normalizeH="0" baseline="0" noProof="0" dirty="0">
                <a:ln>
                  <a:noFill/>
                </a:ln>
                <a:solidFill>
                  <a:srgbClr val="004050"/>
                </a:solidFill>
                <a:effectLst/>
                <a:uLnTx/>
                <a:uFillTx/>
                <a:latin typeface="Montserrat" pitchFamily="2" charset="77"/>
                <a:ea typeface="+mn-ea"/>
                <a:cs typeface="+mn-cs"/>
              </a:rPr>
              <a:t>an, r</a:t>
            </a:r>
            <a:r>
              <a:rPr lang="en-GB" sz="1600" dirty="0" err="1">
                <a:solidFill>
                  <a:srgbClr val="004050"/>
                </a:solidFill>
              </a:rPr>
              <a:t>eadable</a:t>
            </a:r>
            <a:r>
              <a:rPr lang="en-GB" sz="1600" dirty="0">
                <a:solidFill>
                  <a:srgbClr val="004050"/>
                </a:solidFill>
              </a:rPr>
              <a:t> code</a:t>
            </a:r>
          </a:p>
          <a:p>
            <a:pPr marL="449263" lvl="1">
              <a:buSzPct val="115000"/>
              <a:buFont typeface="Arial" panose="020B0604020202020204" pitchFamily="34" charset="0"/>
              <a:buChar char="•"/>
              <a:defRPr/>
            </a:pPr>
            <a:r>
              <a:rPr kumimoji="0" lang="en-GB" sz="1800" b="0" u="none" strike="noStrike" kern="1200" cap="none" spc="0" normalizeH="0" baseline="0" noProof="0" dirty="0">
                <a:ln>
                  <a:noFill/>
                </a:ln>
                <a:solidFill>
                  <a:srgbClr val="004050"/>
                </a:solidFill>
                <a:effectLst/>
                <a:uLnTx/>
                <a:uFillTx/>
                <a:latin typeface="Montserrat" pitchFamily="2" charset="77"/>
                <a:ea typeface="+mn-ea"/>
                <a:cs typeface="+mn-cs"/>
              </a:rPr>
              <a:t>Follows </a:t>
            </a:r>
            <a:r>
              <a:rPr kumimoji="0" lang="en-GB" sz="1800" b="1" u="none" strike="noStrike" kern="1200" cap="none" spc="0" normalizeH="0" baseline="0" noProof="0" dirty="0">
                <a:ln>
                  <a:noFill/>
                </a:ln>
                <a:solidFill>
                  <a:srgbClr val="004050"/>
                </a:solidFill>
                <a:effectLst/>
                <a:uLnTx/>
                <a:uFillTx/>
                <a:latin typeface="Montserrat" pitchFamily="2" charset="77"/>
                <a:ea typeface="+mn-ea"/>
                <a:cs typeface="+mn-cs"/>
              </a:rPr>
              <a:t>MRO</a:t>
            </a:r>
            <a:endParaRPr kumimoji="0" lang="en-GB" sz="1800" u="none" strike="noStrike" kern="1200" cap="none" spc="0" normalizeH="0" baseline="0" noProof="0" dirty="0">
              <a:ln>
                <a:noFill/>
              </a:ln>
              <a:solidFill>
                <a:srgbClr val="004050"/>
              </a:solidFill>
              <a:effectLst/>
              <a:uLnTx/>
              <a:uFillTx/>
              <a:latin typeface="Montserrat" pitchFamily="2" charset="77"/>
              <a:ea typeface="+mn-ea"/>
              <a:cs typeface="+mn-cs"/>
            </a:endParaRPr>
          </a:p>
          <a:p>
            <a:pPr marL="803275" lvl="3" indent="-265113">
              <a:buSzPct val="115000"/>
              <a:buFont typeface="Arial" panose="020B0604020202020204" pitchFamily="34" charset="0"/>
              <a:buChar char="•"/>
              <a:defRPr/>
            </a:pPr>
            <a:r>
              <a:rPr lang="en-GB" sz="1800" dirty="0">
                <a:solidFill>
                  <a:srgbClr val="004050"/>
                </a:solidFill>
              </a:rPr>
              <a:t>Class.__</a:t>
            </a:r>
            <a:r>
              <a:rPr lang="en-GB" sz="1800" dirty="0" err="1">
                <a:solidFill>
                  <a:srgbClr val="004050"/>
                </a:solidFill>
              </a:rPr>
              <a:t>mro</a:t>
            </a:r>
            <a:r>
              <a:rPr lang="en-GB" sz="1800" dirty="0">
                <a:solidFill>
                  <a:srgbClr val="004050"/>
                </a:solidFill>
              </a:rPr>
              <a:t>__</a:t>
            </a:r>
            <a:endParaRPr kumimoji="0" lang="en-GB" sz="1800" u="none" strike="noStrike" kern="1200" cap="none" spc="0" normalizeH="0" baseline="0" noProof="0" dirty="0">
              <a:ln>
                <a:noFill/>
              </a:ln>
              <a:solidFill>
                <a:srgbClr val="004050"/>
              </a:solidFill>
              <a:effectLst/>
              <a:uLnTx/>
              <a:uFillTx/>
              <a:latin typeface="Montserrat" pitchFamily="2" charset="77"/>
              <a:ea typeface="+mn-ea"/>
              <a:cs typeface="+mn-cs"/>
            </a:endParaRPr>
          </a:p>
          <a:p>
            <a:pPr marL="449263" lvl="2">
              <a:buSzPct val="115000"/>
              <a:buFont typeface="Arial" panose="020B0604020202020204" pitchFamily="34" charset="0"/>
              <a:buChar char="•"/>
              <a:defRPr/>
            </a:pPr>
            <a:endParaRPr kumimoji="0" lang="en-GB" sz="1600" b="0" i="1" u="none" strike="noStrike" kern="1200" cap="none" spc="0" normalizeH="0" baseline="0" noProof="0" dirty="0">
              <a:ln>
                <a:noFill/>
              </a:ln>
              <a:solidFill>
                <a:srgbClr val="004050"/>
              </a:solidFill>
              <a:effectLst/>
              <a:uLnTx/>
              <a:uFillTx/>
              <a:latin typeface="Montserrat" pitchFamily="2" charset="77"/>
              <a:ea typeface="+mn-ea"/>
              <a:cs typeface="+mn-cs"/>
            </a:endParaRPr>
          </a:p>
          <a:p>
            <a:pPr marL="173037" marR="0" lvl="0" algn="l" defTabSz="914400" rtl="0" eaLnBrk="1" fontAlgn="auto" latinLnBrk="0" hangingPunct="1">
              <a:lnSpc>
                <a:spcPct val="100000"/>
              </a:lnSpc>
              <a:spcBef>
                <a:spcPts val="0"/>
              </a:spcBef>
              <a:spcAft>
                <a:spcPts val="650"/>
              </a:spcAft>
              <a:buClrTx/>
              <a:buSzPct val="115000"/>
              <a:tabLst/>
              <a:defRPr/>
            </a:pPr>
            <a:endParaRPr lang="en-GB" i="1" dirty="0"/>
          </a:p>
          <a:p>
            <a:endParaRPr lang="en-GB" b="1" i="1" dirty="0"/>
          </a:p>
        </p:txBody>
      </p:sp>
      <p:pic>
        <p:nvPicPr>
          <p:cNvPr id="5" name="Picture 4" descr="A blue circle with white columns and a building with text&#10;&#10;Description automatically generated">
            <a:extLst>
              <a:ext uri="{FF2B5EF4-FFF2-40B4-BE49-F238E27FC236}">
                <a16:creationId xmlns:a16="http://schemas.microsoft.com/office/drawing/2014/main" id="{F30A0408-7887-1921-3874-0E7F88467297}"/>
              </a:ext>
            </a:extLst>
          </p:cNvPr>
          <p:cNvPicPr>
            <a:picLocks noChangeAspect="1"/>
          </p:cNvPicPr>
          <p:nvPr/>
        </p:nvPicPr>
        <p:blipFill>
          <a:blip r:embed="rId3"/>
          <a:stretch>
            <a:fillRect/>
          </a:stretch>
        </p:blipFill>
        <p:spPr>
          <a:xfrm>
            <a:off x="9890123" y="184312"/>
            <a:ext cx="2123557" cy="1859793"/>
          </a:xfrm>
          <a:prstGeom prst="rect">
            <a:avLst/>
          </a:prstGeom>
        </p:spPr>
      </p:pic>
      <p:sp>
        <p:nvSpPr>
          <p:cNvPr id="6" name="TextBox 5">
            <a:extLst>
              <a:ext uri="{FF2B5EF4-FFF2-40B4-BE49-F238E27FC236}">
                <a16:creationId xmlns:a16="http://schemas.microsoft.com/office/drawing/2014/main" id="{85E27D83-C5E2-5A1C-E96C-2119E1168BEC}"/>
              </a:ext>
            </a:extLst>
          </p:cNvPr>
          <p:cNvSpPr txBox="1"/>
          <p:nvPr/>
        </p:nvSpPr>
        <p:spPr>
          <a:xfrm>
            <a:off x="4030589" y="4460707"/>
            <a:ext cx="3701300" cy="2078609"/>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Tank(</a:t>
            </a:r>
            <a:r>
              <a:rPr lang="en-GB" sz="1200" b="1" dirty="0">
                <a:solidFill>
                  <a:srgbClr val="FF0000"/>
                </a:solidFill>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__</a:t>
            </a:r>
            <a:r>
              <a:rPr lang="en-GB" sz="1200" dirty="0" err="1">
                <a:latin typeface="Courier New" panose="02070309020205020404" pitchFamily="49" charset="0"/>
                <a:cs typeface="Courier New" panose="02070309020205020404" pitchFamily="49" charset="0"/>
              </a:rPr>
              <a:t>init</a:t>
            </a:r>
            <a:r>
              <a:rPr lang="en-GB" sz="1200" dirty="0">
                <a:latin typeface="Courier New" panose="02070309020205020404" pitchFamily="49" charset="0"/>
                <a:cs typeface="Courier New" panose="02070309020205020404" pitchFamily="49" charset="0"/>
              </a:rPr>
              <a:t>__(</a:t>
            </a:r>
            <a:r>
              <a:rPr lang="en-GB" sz="1200" dirty="0" err="1">
                <a:latin typeface="Courier New" panose="02070309020205020404" pitchFamily="49" charset="0"/>
                <a:cs typeface="Courier New" panose="02070309020205020404" pitchFamily="49" charset="0"/>
              </a:rPr>
              <a:t>self,country</a:t>
            </a:r>
            <a:r>
              <a:rPr lang="en-GB" sz="1200" dirty="0">
                <a:latin typeface="Courier New" panose="02070309020205020404" pitchFamily="49" charset="0"/>
                <a:cs typeface="Courier New" panose="02070309020205020404" pitchFamily="49" charset="0"/>
              </a:rPr>
              <a:t>, model):</a:t>
            </a:r>
          </a:p>
          <a:p>
            <a:pPr algn="l"/>
            <a:r>
              <a:rPr lang="en-GB" sz="1200" b="1" dirty="0">
                <a:solidFill>
                  <a:srgbClr val="FF0000"/>
                </a:solidFill>
                <a:latin typeface="Courier New" panose="02070309020205020404" pitchFamily="49" charset="0"/>
                <a:cs typeface="Courier New" panose="02070309020205020404" pitchFamily="49" charset="0"/>
              </a:rPr>
              <a:t>        super().__</a:t>
            </a:r>
            <a:r>
              <a:rPr lang="en-GB" sz="1200" b="1" dirty="0" err="1">
                <a:solidFill>
                  <a:srgbClr val="FF0000"/>
                </a:solidFill>
                <a:latin typeface="Courier New" panose="02070309020205020404" pitchFamily="49" charset="0"/>
                <a:cs typeface="Courier New" panose="02070309020205020404" pitchFamily="49" charset="0"/>
              </a:rPr>
              <a:t>init</a:t>
            </a:r>
            <a:r>
              <a:rPr lang="en-GB" sz="1200" b="1" dirty="0">
                <a:solidFill>
                  <a:srgbClr val="FF0000"/>
                </a:solidFill>
                <a:latin typeface="Courier New" panose="02070309020205020404" pitchFamily="49" charset="0"/>
                <a:cs typeface="Courier New" panose="02070309020205020404" pitchFamily="49" charset="0"/>
              </a:rPr>
              <a:t>__(country, model)</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self._health</a:t>
            </a:r>
            <a:r>
              <a:rPr lang="en-GB" sz="1200" dirty="0">
                <a:latin typeface="Courier New" panose="02070309020205020404" pitchFamily="49" charset="0"/>
                <a:cs typeface="Courier New" panose="02070309020205020404" pitchFamily="49" charset="0"/>
              </a:rPr>
              <a:t> = 100</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get_health</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return </a:t>
            </a:r>
            <a:r>
              <a:rPr lang="en-GB" sz="1200" dirty="0" err="1">
                <a:latin typeface="Courier New" panose="02070309020205020404" pitchFamily="49" charset="0"/>
                <a:cs typeface="Courier New" panose="02070309020205020404" pitchFamily="49" charset="0"/>
              </a:rPr>
              <a:t>self._health</a:t>
            </a:r>
            <a:endParaRPr lang="en-GB" sz="1200" dirty="0">
              <a:latin typeface="Courier New" panose="02070309020205020404" pitchFamily="49" charset="0"/>
              <a:cs typeface="Courier New" panose="02070309020205020404" pitchFamily="49" charset="0"/>
            </a:endParaRP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set_health</a:t>
            </a:r>
            <a:r>
              <a:rPr lang="en-GB" sz="1200" dirty="0">
                <a:latin typeface="Courier New" panose="02070309020205020404" pitchFamily="49" charset="0"/>
                <a:cs typeface="Courier New" panose="02070309020205020404" pitchFamily="49" charset="0"/>
              </a:rPr>
              <a:t>(self, </a:t>
            </a:r>
            <a:r>
              <a:rPr lang="en-GB" sz="1200" dirty="0" err="1">
                <a:latin typeface="Courier New" panose="02070309020205020404" pitchFamily="49" charset="0"/>
                <a:cs typeface="Courier New" panose="02070309020205020404" pitchFamily="49" charset="0"/>
              </a:rPr>
              <a:t>newhealth</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self._health</a:t>
            </a:r>
            <a:r>
              <a:rPr lang="en-GB" sz="1200" dirty="0">
                <a:latin typeface="Courier New" panose="02070309020205020404" pitchFamily="49" charset="0"/>
                <a:cs typeface="Courier New" panose="02070309020205020404" pitchFamily="49" charset="0"/>
              </a:rPr>
              <a:t> = </a:t>
            </a:r>
            <a:r>
              <a:rPr lang="en-GB" sz="1200" dirty="0" err="1">
                <a:latin typeface="Courier New" panose="02070309020205020404" pitchFamily="49" charset="0"/>
                <a:cs typeface="Courier New" panose="02070309020205020404" pitchFamily="49" charset="0"/>
              </a:rPr>
              <a:t>newhealth</a:t>
            </a:r>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return None</a:t>
            </a:r>
          </a:p>
          <a:p>
            <a:pPr algn="l"/>
            <a:endParaRPr lang="en-GB" sz="1400"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a:p>
            <a:pPr algn="l"/>
            <a:endParaRPr lang="en-GB" sz="1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544B5CD-BF83-C00B-CCFF-4CC2AA587993}"/>
              </a:ext>
            </a:extLst>
          </p:cNvPr>
          <p:cNvSpPr txBox="1"/>
          <p:nvPr/>
        </p:nvSpPr>
        <p:spPr>
          <a:xfrm>
            <a:off x="7857356" y="4438109"/>
            <a:ext cx="4214665" cy="2090907"/>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Jeep(</a:t>
            </a:r>
            <a:r>
              <a:rPr lang="en-GB" sz="1200" b="1" dirty="0">
                <a:solidFill>
                  <a:srgbClr val="FF0000"/>
                </a:solidFill>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__</a:t>
            </a:r>
            <a:r>
              <a:rPr lang="en-GB" sz="1200" dirty="0" err="1">
                <a:latin typeface="Courier New" panose="02070309020205020404" pitchFamily="49" charset="0"/>
                <a:cs typeface="Courier New" panose="02070309020205020404" pitchFamily="49" charset="0"/>
              </a:rPr>
              <a:t>init</a:t>
            </a:r>
            <a:r>
              <a:rPr lang="en-GB" sz="1200" dirty="0">
                <a:latin typeface="Courier New" panose="02070309020205020404" pitchFamily="49" charset="0"/>
                <a:cs typeface="Courier New" panose="02070309020205020404" pitchFamily="49" charset="0"/>
              </a:rPr>
              <a:t>__(</a:t>
            </a:r>
            <a:r>
              <a:rPr lang="en-GB" sz="1200" dirty="0" err="1">
                <a:latin typeface="Courier New" panose="02070309020205020404" pitchFamily="49" charset="0"/>
                <a:cs typeface="Courier New" panose="02070309020205020404" pitchFamily="49" charset="0"/>
              </a:rPr>
              <a:t>self,country</a:t>
            </a:r>
            <a:r>
              <a:rPr lang="en-GB" sz="1200" dirty="0">
                <a:latin typeface="Courier New" panose="02070309020205020404" pitchFamily="49" charset="0"/>
                <a:cs typeface="Courier New" panose="02070309020205020404" pitchFamily="49" charset="0"/>
              </a:rPr>
              <a:t>, model):</a:t>
            </a:r>
          </a:p>
          <a:p>
            <a:pPr algn="l"/>
            <a:r>
              <a:rPr lang="en-GB" sz="1200" b="1" dirty="0">
                <a:solidFill>
                  <a:srgbClr val="FF0000"/>
                </a:solidFill>
                <a:latin typeface="Courier New" panose="02070309020205020404" pitchFamily="49" charset="0"/>
                <a:cs typeface="Courier New" panose="02070309020205020404" pitchFamily="49" charset="0"/>
              </a:rPr>
              <a:t>        Vehicle.__</a:t>
            </a:r>
            <a:r>
              <a:rPr lang="en-GB" sz="1200" b="1" dirty="0" err="1">
                <a:solidFill>
                  <a:srgbClr val="FF0000"/>
                </a:solidFill>
                <a:latin typeface="Courier New" panose="02070309020205020404" pitchFamily="49" charset="0"/>
                <a:cs typeface="Courier New" panose="02070309020205020404" pitchFamily="49" charset="0"/>
              </a:rPr>
              <a:t>init</a:t>
            </a:r>
            <a:r>
              <a:rPr lang="en-GB" sz="1200" b="1" dirty="0">
                <a:solidFill>
                  <a:srgbClr val="FF0000"/>
                </a:solidFill>
                <a:latin typeface="Courier New" panose="02070309020205020404" pitchFamily="49" charset="0"/>
                <a:cs typeface="Courier New" panose="02070309020205020404" pitchFamily="49" charset="0"/>
              </a:rPr>
              <a:t>__(self, country, model)</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self._passengers</a:t>
            </a:r>
            <a:r>
              <a:rPr lang="en-GB" sz="1200" dirty="0">
                <a:latin typeface="Courier New" panose="02070309020205020404" pitchFamily="49" charset="0"/>
                <a:cs typeface="Courier New" panose="02070309020205020404" pitchFamily="49" charset="0"/>
              </a:rPr>
              <a:t> = 0</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get_passengers</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return </a:t>
            </a:r>
            <a:r>
              <a:rPr lang="en-GB" sz="1200" dirty="0" err="1">
                <a:latin typeface="Courier New" panose="02070309020205020404" pitchFamily="49" charset="0"/>
                <a:cs typeface="Courier New" panose="02070309020205020404" pitchFamily="49" charset="0"/>
              </a:rPr>
              <a:t>self._passengers</a:t>
            </a:r>
            <a:endParaRPr lang="en-GB" sz="1200" dirty="0">
              <a:latin typeface="Courier New" panose="02070309020205020404" pitchFamily="49" charset="0"/>
              <a:cs typeface="Courier New" panose="02070309020205020404" pitchFamily="49" charset="0"/>
            </a:endParaRP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set_passengers</a:t>
            </a:r>
            <a:r>
              <a:rPr lang="en-GB" sz="1200" dirty="0">
                <a:latin typeface="Courier New" panose="02070309020205020404" pitchFamily="49" charset="0"/>
                <a:cs typeface="Courier New" panose="02070309020205020404" pitchFamily="49" charset="0"/>
              </a:rPr>
              <a:t>(self, people):</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self._passengers</a:t>
            </a:r>
            <a:r>
              <a:rPr lang="en-GB" sz="1200" dirty="0">
                <a:latin typeface="Courier New" panose="02070309020205020404" pitchFamily="49" charset="0"/>
                <a:cs typeface="Courier New" panose="02070309020205020404" pitchFamily="49" charset="0"/>
              </a:rPr>
              <a:t> = people</a:t>
            </a:r>
          </a:p>
          <a:p>
            <a:pPr algn="l"/>
            <a:r>
              <a:rPr lang="en-GB" sz="1200" dirty="0">
                <a:latin typeface="Courier New" panose="02070309020205020404" pitchFamily="49" charset="0"/>
                <a:cs typeface="Courier New" panose="02070309020205020404" pitchFamily="49" charset="0"/>
              </a:rPr>
              <a:t>        return None</a:t>
            </a:r>
          </a:p>
        </p:txBody>
      </p:sp>
      <p:sp>
        <p:nvSpPr>
          <p:cNvPr id="8" name="TextBox 7">
            <a:extLst>
              <a:ext uri="{FF2B5EF4-FFF2-40B4-BE49-F238E27FC236}">
                <a16:creationId xmlns:a16="http://schemas.microsoft.com/office/drawing/2014/main" id="{98144560-A141-5DEC-BD42-262D2CD10983}"/>
              </a:ext>
            </a:extLst>
          </p:cNvPr>
          <p:cNvSpPr txBox="1"/>
          <p:nvPr/>
        </p:nvSpPr>
        <p:spPr>
          <a:xfrm>
            <a:off x="5963361" y="1950199"/>
            <a:ext cx="3537056" cy="1686464"/>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Vehicle:</a:t>
            </a:r>
          </a:p>
          <a:p>
            <a:pPr algn="l"/>
            <a:r>
              <a:rPr lang="en-GB" sz="1200" dirty="0">
                <a:latin typeface="Courier New" panose="02070309020205020404" pitchFamily="49" charset="0"/>
                <a:cs typeface="Courier New" panose="02070309020205020404" pitchFamily="49" charset="0"/>
              </a:rPr>
              <a:t>    def __</a:t>
            </a:r>
            <a:r>
              <a:rPr lang="en-GB" sz="1200" dirty="0" err="1">
                <a:latin typeface="Courier New" panose="02070309020205020404" pitchFamily="49" charset="0"/>
                <a:cs typeface="Courier New" panose="02070309020205020404" pitchFamily="49" charset="0"/>
              </a:rPr>
              <a:t>init</a:t>
            </a:r>
            <a:r>
              <a:rPr lang="en-GB" sz="1200" dirty="0">
                <a:latin typeface="Courier New" panose="02070309020205020404" pitchFamily="49" charset="0"/>
                <a:cs typeface="Courier New" panose="02070309020205020404" pitchFamily="49" charset="0"/>
              </a:rPr>
              <a:t>__(</a:t>
            </a:r>
            <a:r>
              <a:rPr lang="en-GB" sz="1200" dirty="0" err="1">
                <a:latin typeface="Courier New" panose="02070309020205020404" pitchFamily="49" charset="0"/>
                <a:cs typeface="Courier New" panose="02070309020205020404" pitchFamily="49" charset="0"/>
              </a:rPr>
              <a:t>self,country</a:t>
            </a:r>
            <a:r>
              <a:rPr lang="en-GB" sz="1200" dirty="0">
                <a:latin typeface="Courier New" panose="02070309020205020404" pitchFamily="49" charset="0"/>
                <a:cs typeface="Courier New" panose="02070309020205020404" pitchFamily="49" charset="0"/>
              </a:rPr>
              <a:t>, model):</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self.country</a:t>
            </a:r>
            <a:r>
              <a:rPr lang="en-GB" sz="1200" dirty="0">
                <a:latin typeface="Courier New" panose="02070309020205020404" pitchFamily="49" charset="0"/>
                <a:cs typeface="Courier New" panose="02070309020205020404" pitchFamily="49" charset="0"/>
              </a:rPr>
              <a:t> = country</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self.model</a:t>
            </a:r>
            <a:r>
              <a:rPr lang="en-GB" sz="1200" dirty="0">
                <a:latin typeface="Courier New" panose="02070309020205020404" pitchFamily="49" charset="0"/>
                <a:cs typeface="Courier New" panose="02070309020205020404" pitchFamily="49" charset="0"/>
              </a:rPr>
              <a:t> = model</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self._health</a:t>
            </a:r>
            <a:r>
              <a:rPr lang="en-GB" sz="1200" dirty="0">
                <a:latin typeface="Courier New" panose="02070309020205020404" pitchFamily="49" charset="0"/>
                <a:cs typeface="Courier New" panose="02070309020205020404" pitchFamily="49" charset="0"/>
              </a:rPr>
              <a:t> = 100</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accel(self, increase):</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self._speed</a:t>
            </a:r>
            <a:r>
              <a:rPr lang="en-GB" sz="1200" dirty="0">
                <a:latin typeface="Courier New" panose="02070309020205020404" pitchFamily="49" charset="0"/>
                <a:cs typeface="Courier New" panose="02070309020205020404" pitchFamily="49" charset="0"/>
              </a:rPr>
              <a:t> += increase</a:t>
            </a:r>
          </a:p>
          <a:p>
            <a:pPr algn="l"/>
            <a:r>
              <a:rPr lang="en-GB" sz="1200" dirty="0">
                <a:latin typeface="Courier New" panose="02070309020205020404" pitchFamily="49" charset="0"/>
                <a:cs typeface="Courier New" panose="02070309020205020404" pitchFamily="49" charset="0"/>
              </a:rPr>
              <a:t>        return None</a:t>
            </a:r>
            <a:endParaRPr lang="en-GB" sz="1400" dirty="0">
              <a:latin typeface="Courier New" panose="02070309020205020404" pitchFamily="49" charset="0"/>
              <a:cs typeface="Courier New" panose="02070309020205020404" pitchFamily="49" charset="0"/>
            </a:endParaRPr>
          </a:p>
        </p:txBody>
      </p:sp>
      <p:pic>
        <p:nvPicPr>
          <p:cNvPr id="11" name="Picture 10" descr="A tank with an object&#10;&#10;Description automatically generated with medium confidence">
            <a:extLst>
              <a:ext uri="{FF2B5EF4-FFF2-40B4-BE49-F238E27FC236}">
                <a16:creationId xmlns:a16="http://schemas.microsoft.com/office/drawing/2014/main" id="{39764F00-D6B9-3668-467B-8B7A3BF13C7A}"/>
              </a:ext>
            </a:extLst>
          </p:cNvPr>
          <p:cNvPicPr>
            <a:picLocks noChangeAspect="1"/>
          </p:cNvPicPr>
          <p:nvPr/>
        </p:nvPicPr>
        <p:blipFill>
          <a:blip r:embed="rId4"/>
          <a:stretch>
            <a:fillRect/>
          </a:stretch>
        </p:blipFill>
        <p:spPr>
          <a:xfrm>
            <a:off x="5280165" y="4024287"/>
            <a:ext cx="627113" cy="360764"/>
          </a:xfrm>
          <a:prstGeom prst="rect">
            <a:avLst/>
          </a:prstGeom>
        </p:spPr>
      </p:pic>
      <p:pic>
        <p:nvPicPr>
          <p:cNvPr id="14" name="Picture 13" descr="A purple and black vehicle&#10;&#10;Description automatically generated">
            <a:extLst>
              <a:ext uri="{FF2B5EF4-FFF2-40B4-BE49-F238E27FC236}">
                <a16:creationId xmlns:a16="http://schemas.microsoft.com/office/drawing/2014/main" id="{D7625C51-27E8-0232-2274-C767FD6A8F13}"/>
              </a:ext>
            </a:extLst>
          </p:cNvPr>
          <p:cNvPicPr>
            <a:picLocks noChangeAspect="1"/>
          </p:cNvPicPr>
          <p:nvPr/>
        </p:nvPicPr>
        <p:blipFill>
          <a:blip r:embed="rId5"/>
          <a:stretch>
            <a:fillRect/>
          </a:stretch>
        </p:blipFill>
        <p:spPr>
          <a:xfrm>
            <a:off x="10090551" y="4026323"/>
            <a:ext cx="669733" cy="356692"/>
          </a:xfrm>
          <a:prstGeom prst="rect">
            <a:avLst/>
          </a:prstGeom>
        </p:spPr>
      </p:pic>
      <p:pic>
        <p:nvPicPr>
          <p:cNvPr id="17" name="Picture 16" descr="A purple car with two headlights&#10;&#10;Description automatically generated">
            <a:extLst>
              <a:ext uri="{FF2B5EF4-FFF2-40B4-BE49-F238E27FC236}">
                <a16:creationId xmlns:a16="http://schemas.microsoft.com/office/drawing/2014/main" id="{89561E0D-6039-A052-571B-6FDD5795EE49}"/>
              </a:ext>
            </a:extLst>
          </p:cNvPr>
          <p:cNvPicPr>
            <a:picLocks noChangeAspect="1"/>
          </p:cNvPicPr>
          <p:nvPr/>
        </p:nvPicPr>
        <p:blipFill>
          <a:blip r:embed="rId6"/>
          <a:stretch>
            <a:fillRect/>
          </a:stretch>
        </p:blipFill>
        <p:spPr>
          <a:xfrm>
            <a:off x="7563928" y="1510430"/>
            <a:ext cx="447955" cy="361602"/>
          </a:xfrm>
          <a:prstGeom prst="rect">
            <a:avLst/>
          </a:prstGeom>
        </p:spPr>
      </p:pic>
      <p:cxnSp>
        <p:nvCxnSpPr>
          <p:cNvPr id="19" name="Straight Connector 18">
            <a:extLst>
              <a:ext uri="{FF2B5EF4-FFF2-40B4-BE49-F238E27FC236}">
                <a16:creationId xmlns:a16="http://schemas.microsoft.com/office/drawing/2014/main" id="{9C27BD35-E2A4-E398-B174-99343B470401}"/>
              </a:ext>
            </a:extLst>
          </p:cNvPr>
          <p:cNvCxnSpPr>
            <a:cxnSpLocks/>
            <a:stCxn id="6" idx="0"/>
            <a:endCxn id="8" idx="2"/>
          </p:cNvCxnSpPr>
          <p:nvPr/>
        </p:nvCxnSpPr>
        <p:spPr>
          <a:xfrm flipV="1">
            <a:off x="5881239" y="3636663"/>
            <a:ext cx="1850650" cy="82404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F07F81-0FB6-4110-764A-F3F91D6EA008}"/>
              </a:ext>
            </a:extLst>
          </p:cNvPr>
          <p:cNvCxnSpPr>
            <a:cxnSpLocks/>
            <a:stCxn id="8" idx="2"/>
            <a:endCxn id="7" idx="0"/>
          </p:cNvCxnSpPr>
          <p:nvPr/>
        </p:nvCxnSpPr>
        <p:spPr>
          <a:xfrm>
            <a:off x="7731889" y="3636663"/>
            <a:ext cx="2232800" cy="80144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9671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CE1A-ACED-C219-0163-3E43C9598185}"/>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D69C8118-7417-9409-46FC-F8FFF2EDFDE5}"/>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586A2D6E-CD6F-7F0F-97F6-E201A8E11C59}"/>
              </a:ext>
            </a:extLst>
          </p:cNvPr>
          <p:cNvSpPr>
            <a:spLocks noGrp="1" noChangeArrowheads="1"/>
          </p:cNvSpPr>
          <p:nvPr>
            <p:ph type="title"/>
          </p:nvPr>
        </p:nvSpPr>
        <p:spPr>
          <a:xfrm>
            <a:off x="1027435" y="343752"/>
            <a:ext cx="11517818" cy="805001"/>
          </a:xfrm>
        </p:spPr>
        <p:txBody>
          <a:bodyPr/>
          <a:lstStyle/>
          <a:p>
            <a:pPr eaLnBrk="1" hangingPunct="1"/>
            <a:r>
              <a:rPr lang="en-GB" dirty="0"/>
              <a:t>Four Pillars of OO - A PIE</a:t>
            </a:r>
          </a:p>
        </p:txBody>
      </p:sp>
      <p:sp>
        <p:nvSpPr>
          <p:cNvPr id="7173" name="Rectangle 5">
            <a:extLst>
              <a:ext uri="{FF2B5EF4-FFF2-40B4-BE49-F238E27FC236}">
                <a16:creationId xmlns:a16="http://schemas.microsoft.com/office/drawing/2014/main" id="{05F74402-34D6-EAF6-D7D5-61A6A4A99FFE}"/>
              </a:ext>
            </a:extLst>
          </p:cNvPr>
          <p:cNvSpPr>
            <a:spLocks noGrp="1" noChangeArrowheads="1"/>
          </p:cNvSpPr>
          <p:nvPr>
            <p:ph idx="1"/>
          </p:nvPr>
        </p:nvSpPr>
        <p:spPr>
          <a:xfrm>
            <a:off x="675760" y="1293046"/>
            <a:ext cx="5099512" cy="5564954"/>
          </a:xfrm>
        </p:spPr>
        <p:txBody>
          <a:bodyPr/>
          <a:lstStyle/>
          <a:p>
            <a:r>
              <a:rPr lang="en-GB" b="1" dirty="0"/>
              <a:t>Abstraction</a:t>
            </a:r>
          </a:p>
          <a:p>
            <a:pPr marL="450850" indent="-277813">
              <a:buFont typeface="Arial" panose="020B0604020202020204" pitchFamily="34" charset="0"/>
              <a:buChar char="•"/>
            </a:pPr>
            <a:r>
              <a:rPr lang="en-GB" sz="1800" dirty="0"/>
              <a:t>Focuses on Essential Features</a:t>
            </a:r>
          </a:p>
          <a:p>
            <a:pPr marL="450850" indent="-277813">
              <a:buFont typeface="Arial" panose="020B0604020202020204" pitchFamily="34" charset="0"/>
              <a:buChar char="•"/>
            </a:pPr>
            <a:r>
              <a:rPr lang="en-GB" sz="1800" dirty="0"/>
              <a:t>Hides implementation details</a:t>
            </a:r>
          </a:p>
          <a:p>
            <a:pPr marL="173037"/>
            <a:endParaRPr lang="en-GB" sz="1800" i="1" dirty="0"/>
          </a:p>
          <a:p>
            <a:r>
              <a:rPr lang="en-GB" sz="1800" b="1" dirty="0"/>
              <a:t>Abstract Class:</a:t>
            </a:r>
          </a:p>
          <a:p>
            <a:pPr marL="450850" indent="-277813">
              <a:buFont typeface="Arial" panose="020B0604020202020204" pitchFamily="34" charset="0"/>
              <a:buChar char="•"/>
            </a:pPr>
            <a:r>
              <a:rPr lang="en-GB" sz="1800" dirty="0"/>
              <a:t>Serves as </a:t>
            </a:r>
            <a:r>
              <a:rPr lang="en-GB" sz="1800" i="1" dirty="0"/>
              <a:t>blueprint</a:t>
            </a:r>
            <a:r>
              <a:rPr lang="en-GB" sz="1800" dirty="0"/>
              <a:t> for related objects</a:t>
            </a:r>
          </a:p>
          <a:p>
            <a:pPr marL="173037"/>
            <a:endParaRPr lang="en-GB" sz="1800" i="1" dirty="0"/>
          </a:p>
          <a:p>
            <a:r>
              <a:rPr lang="en-GB" sz="1800" b="1" dirty="0"/>
              <a:t>Enforce Rules:</a:t>
            </a:r>
          </a:p>
          <a:p>
            <a:pPr marL="450850" indent="-277813">
              <a:buFont typeface="Arial" panose="020B0604020202020204" pitchFamily="34" charset="0"/>
              <a:buChar char="•"/>
            </a:pPr>
            <a:r>
              <a:rPr lang="en-GB" sz="1800" dirty="0"/>
              <a:t>Ensures child class implements key methods</a:t>
            </a:r>
          </a:p>
          <a:p>
            <a:pPr marL="450850" indent="-277813">
              <a:buFont typeface="Arial" panose="020B0604020202020204" pitchFamily="34" charset="0"/>
              <a:buChar char="•"/>
            </a:pPr>
            <a:endParaRPr lang="en-GB" sz="1800" i="1" dirty="0"/>
          </a:p>
          <a:p>
            <a:r>
              <a:rPr lang="en-GB" sz="1800" b="1" dirty="0"/>
              <a:t>Promotes</a:t>
            </a:r>
            <a:r>
              <a:rPr lang="en-GB" sz="1800" b="1" i="1" dirty="0"/>
              <a:t>:</a:t>
            </a:r>
          </a:p>
          <a:p>
            <a:pPr marL="450850" indent="-277813">
              <a:buFont typeface="Arial" panose="020B0604020202020204" pitchFamily="34" charset="0"/>
              <a:buChar char="•"/>
            </a:pPr>
            <a:r>
              <a:rPr lang="en-GB" sz="1800" dirty="0"/>
              <a:t>Code consistency</a:t>
            </a:r>
          </a:p>
          <a:p>
            <a:pPr marL="450850" indent="-277813">
              <a:buFont typeface="Arial" panose="020B0604020202020204" pitchFamily="34" charset="0"/>
              <a:buChar char="•"/>
            </a:pPr>
            <a:r>
              <a:rPr lang="en-GB" sz="1800" dirty="0"/>
              <a:t>Reduces duplication</a:t>
            </a:r>
          </a:p>
          <a:p>
            <a:pPr marL="450850" indent="-277813">
              <a:buFont typeface="Arial" panose="020B0604020202020204" pitchFamily="34" charset="0"/>
              <a:buChar char="•"/>
            </a:pPr>
            <a:r>
              <a:rPr lang="en-GB" sz="1800" dirty="0"/>
              <a:t>Flexibility - unique features</a:t>
            </a:r>
          </a:p>
        </p:txBody>
      </p:sp>
      <p:pic>
        <p:nvPicPr>
          <p:cNvPr id="17" name="Picture 16" descr="A blue circle with white text and columns&#10;&#10;Description automatically generated">
            <a:extLst>
              <a:ext uri="{FF2B5EF4-FFF2-40B4-BE49-F238E27FC236}">
                <a16:creationId xmlns:a16="http://schemas.microsoft.com/office/drawing/2014/main" id="{5DD035A6-DBA2-AC68-A99A-D9D16B919C76}"/>
              </a:ext>
            </a:extLst>
          </p:cNvPr>
          <p:cNvPicPr>
            <a:picLocks noChangeAspect="1"/>
          </p:cNvPicPr>
          <p:nvPr/>
        </p:nvPicPr>
        <p:blipFill>
          <a:blip r:embed="rId3"/>
          <a:stretch>
            <a:fillRect/>
          </a:stretch>
        </p:blipFill>
        <p:spPr>
          <a:xfrm>
            <a:off x="9890123" y="230366"/>
            <a:ext cx="2122810" cy="1859140"/>
          </a:xfrm>
          <a:prstGeom prst="rect">
            <a:avLst/>
          </a:prstGeom>
        </p:spPr>
      </p:pic>
      <p:sp>
        <p:nvSpPr>
          <p:cNvPr id="2" name="TextBox 1">
            <a:extLst>
              <a:ext uri="{FF2B5EF4-FFF2-40B4-BE49-F238E27FC236}">
                <a16:creationId xmlns:a16="http://schemas.microsoft.com/office/drawing/2014/main" id="{F64501FB-3A6F-78B5-2FC8-EEFF26B58469}"/>
              </a:ext>
            </a:extLst>
          </p:cNvPr>
          <p:cNvSpPr txBox="1"/>
          <p:nvPr/>
        </p:nvSpPr>
        <p:spPr>
          <a:xfrm>
            <a:off x="4327472" y="5062468"/>
            <a:ext cx="3537056" cy="1505972"/>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a:t>
            </a:r>
            <a:r>
              <a:rPr lang="en-GB" sz="1200" dirty="0" err="1">
                <a:latin typeface="Courier New" panose="02070309020205020404" pitchFamily="49" charset="0"/>
                <a:cs typeface="Courier New" panose="02070309020205020404" pitchFamily="49" charset="0"/>
              </a:rPr>
              <a:t>HeavyTank</a:t>
            </a:r>
            <a:r>
              <a:rPr lang="en-GB" sz="1200" dirty="0">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Tank</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a:t>
            </a:r>
            <a:r>
              <a:rPr lang="en-GB" sz="1200" dirty="0"/>
              <a:t>"</a:t>
            </a:r>
            <a:r>
              <a:rPr lang="en-GB" sz="1200" dirty="0">
                <a:latin typeface="Courier New" panose="02070309020205020404" pitchFamily="49" charset="0"/>
                <a:cs typeface="Courier New" panose="02070309020205020404" pitchFamily="49" charset="0"/>
              </a:rPr>
              <a:t>Firing heavy cannon</a:t>
            </a:r>
            <a:r>
              <a:rPr lang="en-GB" sz="1200" dirty="0"/>
              <a:t>"</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return None</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b="1" dirty="0">
                <a:latin typeface="Courier New" panose="02070309020205020404" pitchFamily="49" charset="0"/>
                <a:cs typeface="Courier New" panose="02070309020205020404" pitchFamily="49" charset="0"/>
              </a:rPr>
              <a:t>defend</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a:t>
            </a:r>
            <a:r>
              <a:rPr lang="en-GB" sz="1200" dirty="0"/>
              <a:t>“</a:t>
            </a:r>
            <a:r>
              <a:rPr lang="en-GB" sz="1200" dirty="0">
                <a:latin typeface="Courier New" panose="02070309020205020404" pitchFamily="49" charset="0"/>
                <a:cs typeface="Courier New" panose="02070309020205020404" pitchFamily="49" charset="0"/>
              </a:rPr>
              <a:t>Activate shield armour</a:t>
            </a:r>
            <a:r>
              <a:rPr lang="en-GB" sz="1200" dirty="0"/>
              <a:t>"</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return None</a:t>
            </a:r>
          </a:p>
        </p:txBody>
      </p:sp>
      <p:sp>
        <p:nvSpPr>
          <p:cNvPr id="3" name="TextBox 2">
            <a:extLst>
              <a:ext uri="{FF2B5EF4-FFF2-40B4-BE49-F238E27FC236}">
                <a16:creationId xmlns:a16="http://schemas.microsoft.com/office/drawing/2014/main" id="{09085E95-6DCA-567F-02DD-BADA3BA351AC}"/>
              </a:ext>
            </a:extLst>
          </p:cNvPr>
          <p:cNvSpPr txBox="1"/>
          <p:nvPr/>
        </p:nvSpPr>
        <p:spPr>
          <a:xfrm>
            <a:off x="7997167" y="5057636"/>
            <a:ext cx="4015766" cy="1510804"/>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a:t>
            </a:r>
            <a:r>
              <a:rPr lang="en-GB" sz="1200" dirty="0" err="1">
                <a:latin typeface="Courier New" panose="02070309020205020404" pitchFamily="49" charset="0"/>
                <a:cs typeface="Courier New" panose="02070309020205020404" pitchFamily="49" charset="0"/>
              </a:rPr>
              <a:t>LightTank</a:t>
            </a:r>
            <a:r>
              <a:rPr lang="en-GB" sz="1200" dirty="0">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Tank</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a:t>
            </a:r>
            <a:r>
              <a:rPr lang="en-GB" sz="1200" dirty="0"/>
              <a:t>"</a:t>
            </a:r>
            <a:r>
              <a:rPr lang="en-GB" sz="1200" dirty="0">
                <a:latin typeface="Courier New" panose="02070309020205020404" pitchFamily="49" charset="0"/>
                <a:cs typeface="Courier New" panose="02070309020205020404" pitchFamily="49" charset="0"/>
              </a:rPr>
              <a:t>Firing rapid machine gun</a:t>
            </a:r>
            <a:r>
              <a:rPr lang="en-GB" sz="1200" dirty="0"/>
              <a:t>"</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return None</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t>
            </a:r>
            <a:r>
              <a:rPr lang="en-GB" sz="1200" b="1" dirty="0">
                <a:latin typeface="Courier New" panose="02070309020205020404" pitchFamily="49" charset="0"/>
                <a:cs typeface="Courier New" panose="02070309020205020404" pitchFamily="49" charset="0"/>
              </a:rPr>
              <a:t>defend</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a:t>
            </a:r>
            <a:r>
              <a:rPr lang="en-GB" sz="1200" dirty="0"/>
              <a:t>“</a:t>
            </a:r>
            <a:r>
              <a:rPr lang="en-GB" sz="1200" dirty="0">
                <a:latin typeface="Courier New" panose="02070309020205020404" pitchFamily="49" charset="0"/>
                <a:cs typeface="Courier New" panose="02070309020205020404" pitchFamily="49" charset="0"/>
              </a:rPr>
              <a:t>Using speed to dodge attack</a:t>
            </a:r>
            <a:r>
              <a:rPr lang="en-GB" sz="1200" dirty="0"/>
              <a:t>"</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return None</a:t>
            </a:r>
          </a:p>
        </p:txBody>
      </p:sp>
      <p:sp>
        <p:nvSpPr>
          <p:cNvPr id="4" name="TextBox 3">
            <a:extLst>
              <a:ext uri="{FF2B5EF4-FFF2-40B4-BE49-F238E27FC236}">
                <a16:creationId xmlns:a16="http://schemas.microsoft.com/office/drawing/2014/main" id="{69DBA3C8-161D-8378-C6E1-7AA96929EDEE}"/>
              </a:ext>
            </a:extLst>
          </p:cNvPr>
          <p:cNvSpPr txBox="1"/>
          <p:nvPr/>
        </p:nvSpPr>
        <p:spPr>
          <a:xfrm>
            <a:off x="6228639" y="1424419"/>
            <a:ext cx="3537056" cy="2979942"/>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Tank(</a:t>
            </a:r>
            <a:r>
              <a:rPr lang="en-GB" sz="1200" b="1" dirty="0">
                <a:solidFill>
                  <a:srgbClr val="FF0000"/>
                </a:solidFill>
                <a:latin typeface="Courier New" panose="02070309020205020404" pitchFamily="49" charset="0"/>
                <a:cs typeface="Courier New" panose="02070309020205020404" pitchFamily="49" charset="0"/>
              </a:rPr>
              <a:t>ABC</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__</a:t>
            </a:r>
            <a:r>
              <a:rPr lang="en-GB" sz="1200" dirty="0" err="1">
                <a:latin typeface="Courier New" panose="02070309020205020404" pitchFamily="49" charset="0"/>
                <a:cs typeface="Courier New" panose="02070309020205020404" pitchFamily="49" charset="0"/>
              </a:rPr>
              <a:t>init</a:t>
            </a:r>
            <a:r>
              <a:rPr lang="en-GB" sz="1200" dirty="0">
                <a:latin typeface="Courier New" panose="02070309020205020404" pitchFamily="49" charset="0"/>
                <a:cs typeface="Courier New" panose="02070309020205020404" pitchFamily="49" charset="0"/>
              </a:rPr>
              <a:t>__(self, health, speed):</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self._speed</a:t>
            </a:r>
            <a:r>
              <a:rPr lang="en-GB" sz="1200" dirty="0">
                <a:latin typeface="Courier New" panose="02070309020205020404" pitchFamily="49" charset="0"/>
                <a:cs typeface="Courier New" panose="02070309020205020404" pitchFamily="49" charset="0"/>
              </a:rPr>
              <a:t> = speed</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self._health</a:t>
            </a:r>
            <a:r>
              <a:rPr lang="en-GB" sz="1200" dirty="0">
                <a:latin typeface="Courier New" panose="02070309020205020404" pitchFamily="49" charset="0"/>
                <a:cs typeface="Courier New" panose="02070309020205020404" pitchFamily="49" charset="0"/>
              </a:rPr>
              <a:t> = health</a:t>
            </a:r>
          </a:p>
          <a:p>
            <a:pPr algn="l"/>
            <a:endParaRPr lang="en-GB" sz="1200" dirty="0">
              <a:latin typeface="Courier New" panose="02070309020205020404" pitchFamily="49" charset="0"/>
              <a:cs typeface="Courier New" panose="02070309020205020404" pitchFamily="49" charset="0"/>
            </a:endParaRPr>
          </a:p>
          <a:p>
            <a:pPr algn="l"/>
            <a:r>
              <a:rPr lang="en-GB" sz="1200" dirty="0">
                <a:latin typeface="Courier New" panose="02070309020205020404" pitchFamily="49" charset="0"/>
                <a:cs typeface="Courier New" panose="02070309020205020404" pitchFamily="49" charset="0"/>
              </a:rPr>
              <a:t>    def accel(self, increase):</a:t>
            </a:r>
          </a:p>
          <a:p>
            <a:pPr algn="l"/>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self._speed</a:t>
            </a:r>
            <a:r>
              <a:rPr lang="en-GB" sz="1200" dirty="0">
                <a:latin typeface="Courier New" panose="02070309020205020404" pitchFamily="49" charset="0"/>
                <a:cs typeface="Courier New" panose="02070309020205020404" pitchFamily="49" charset="0"/>
              </a:rPr>
              <a:t> += increase</a:t>
            </a:r>
          </a:p>
          <a:p>
            <a:pPr algn="l"/>
            <a:r>
              <a:rPr lang="en-GB" sz="1200" dirty="0">
                <a:latin typeface="Courier New" panose="02070309020205020404" pitchFamily="49" charset="0"/>
                <a:cs typeface="Courier New" panose="02070309020205020404" pitchFamily="49" charset="0"/>
              </a:rPr>
              <a:t>        return None</a:t>
            </a:r>
          </a:p>
          <a:p>
            <a:pPr algn="l"/>
            <a:endParaRPr lang="en-GB" sz="1200" dirty="0">
              <a:latin typeface="Courier New" panose="02070309020205020404" pitchFamily="49" charset="0"/>
              <a:cs typeface="Courier New" panose="02070309020205020404" pitchFamily="49" charset="0"/>
            </a:endParaRPr>
          </a:p>
          <a:p>
            <a:pPr algn="l"/>
            <a:r>
              <a:rPr lang="en-GB" sz="1200" b="1" dirty="0">
                <a:solidFill>
                  <a:srgbClr val="FF0000"/>
                </a:solidFill>
                <a:latin typeface="Courier New" panose="02070309020205020404" pitchFamily="49" charset="0"/>
                <a:cs typeface="Courier New" panose="02070309020205020404" pitchFamily="49" charset="0"/>
              </a:rPr>
              <a:t>    @abstractmethod</a:t>
            </a:r>
          </a:p>
          <a:p>
            <a:pPr algn="l"/>
            <a:r>
              <a:rPr lang="en-GB" sz="1200" dirty="0">
                <a:latin typeface="Courier New" panose="02070309020205020404" pitchFamily="49" charset="0"/>
                <a:cs typeface="Courier New" panose="02070309020205020404" pitchFamily="49" charset="0"/>
              </a:rPr>
              <a:t>    def </a:t>
            </a:r>
            <a:r>
              <a:rPr lang="en-GB" sz="1200" dirty="0" err="1">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pass</a:t>
            </a:r>
          </a:p>
          <a:p>
            <a:pPr algn="l"/>
            <a:endParaRPr lang="en-GB" sz="1200" dirty="0">
              <a:latin typeface="Courier New" panose="02070309020205020404" pitchFamily="49" charset="0"/>
              <a:cs typeface="Courier New" panose="02070309020205020404" pitchFamily="49" charset="0"/>
            </a:endParaRPr>
          </a:p>
          <a:p>
            <a:pPr algn="l"/>
            <a:r>
              <a:rPr lang="en-GB" sz="1200" b="1" dirty="0">
                <a:latin typeface="Courier New" panose="02070309020205020404" pitchFamily="49" charset="0"/>
                <a:cs typeface="Courier New" panose="02070309020205020404" pitchFamily="49" charset="0"/>
              </a:rPr>
              <a:t>    </a:t>
            </a:r>
            <a:r>
              <a:rPr lang="en-GB" sz="1200" b="1" dirty="0">
                <a:solidFill>
                  <a:srgbClr val="FF0000"/>
                </a:solidFill>
                <a:latin typeface="Courier New" panose="02070309020205020404" pitchFamily="49" charset="0"/>
                <a:cs typeface="Courier New" panose="02070309020205020404" pitchFamily="49" charset="0"/>
              </a:rPr>
              <a:t>@abstractmethod</a:t>
            </a:r>
          </a:p>
          <a:p>
            <a:pPr algn="l"/>
            <a:r>
              <a:rPr lang="en-GB" sz="1200" dirty="0">
                <a:latin typeface="Courier New" panose="02070309020205020404" pitchFamily="49" charset="0"/>
                <a:cs typeface="Courier New" panose="02070309020205020404" pitchFamily="49" charset="0"/>
              </a:rPr>
              <a:t>    def defend(self):</a:t>
            </a:r>
          </a:p>
          <a:p>
            <a:pPr algn="l"/>
            <a:r>
              <a:rPr lang="en-GB" sz="1200" dirty="0">
                <a:latin typeface="Courier New" panose="02070309020205020404" pitchFamily="49" charset="0"/>
                <a:cs typeface="Courier New" panose="02070309020205020404" pitchFamily="49" charset="0"/>
              </a:rPr>
              <a:t>        pass</a:t>
            </a:r>
          </a:p>
        </p:txBody>
      </p:sp>
      <p:pic>
        <p:nvPicPr>
          <p:cNvPr id="5" name="Picture 4" descr="A tank with an object&#10;&#10;Description automatically generated with medium confidence">
            <a:extLst>
              <a:ext uri="{FF2B5EF4-FFF2-40B4-BE49-F238E27FC236}">
                <a16:creationId xmlns:a16="http://schemas.microsoft.com/office/drawing/2014/main" id="{3F357885-8434-4119-7F94-EA85DC5A8CC5}"/>
              </a:ext>
            </a:extLst>
          </p:cNvPr>
          <p:cNvPicPr>
            <a:picLocks noChangeAspect="1"/>
          </p:cNvPicPr>
          <p:nvPr/>
        </p:nvPicPr>
        <p:blipFill>
          <a:blip r:embed="rId4"/>
          <a:stretch>
            <a:fillRect/>
          </a:stretch>
        </p:blipFill>
        <p:spPr>
          <a:xfrm>
            <a:off x="5378896" y="4648921"/>
            <a:ext cx="627113" cy="360764"/>
          </a:xfrm>
          <a:prstGeom prst="rect">
            <a:avLst/>
          </a:prstGeom>
        </p:spPr>
      </p:pic>
      <p:cxnSp>
        <p:nvCxnSpPr>
          <p:cNvPr id="6" name="Straight Connector 5">
            <a:extLst>
              <a:ext uri="{FF2B5EF4-FFF2-40B4-BE49-F238E27FC236}">
                <a16:creationId xmlns:a16="http://schemas.microsoft.com/office/drawing/2014/main" id="{DF8E2BF9-7939-97F9-C3A7-EFE5A26EC7DF}"/>
              </a:ext>
            </a:extLst>
          </p:cNvPr>
          <p:cNvCxnSpPr>
            <a:cxnSpLocks/>
            <a:stCxn id="2" idx="0"/>
            <a:endCxn id="4" idx="2"/>
          </p:cNvCxnSpPr>
          <p:nvPr/>
        </p:nvCxnSpPr>
        <p:spPr>
          <a:xfrm flipV="1">
            <a:off x="6096000" y="4404361"/>
            <a:ext cx="1901167" cy="658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D8E7D2-F12A-36E3-DB22-28763DBB4908}"/>
              </a:ext>
            </a:extLst>
          </p:cNvPr>
          <p:cNvCxnSpPr>
            <a:cxnSpLocks/>
            <a:stCxn id="4" idx="2"/>
            <a:endCxn id="3" idx="0"/>
          </p:cNvCxnSpPr>
          <p:nvPr/>
        </p:nvCxnSpPr>
        <p:spPr>
          <a:xfrm>
            <a:off x="7997167" y="4404361"/>
            <a:ext cx="2007883" cy="653275"/>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19" name="Picture 18" descr="A tank with an object on it&#10;&#10;Description automatically generated">
            <a:extLst>
              <a:ext uri="{FF2B5EF4-FFF2-40B4-BE49-F238E27FC236}">
                <a16:creationId xmlns:a16="http://schemas.microsoft.com/office/drawing/2014/main" id="{CDFA0915-C94E-89DE-9936-0FA7182D664D}"/>
              </a:ext>
            </a:extLst>
          </p:cNvPr>
          <p:cNvPicPr>
            <a:picLocks noChangeAspect="1"/>
          </p:cNvPicPr>
          <p:nvPr/>
        </p:nvPicPr>
        <p:blipFill>
          <a:blip r:embed="rId5"/>
          <a:stretch>
            <a:fillRect/>
          </a:stretch>
        </p:blipFill>
        <p:spPr>
          <a:xfrm>
            <a:off x="10005050" y="4657630"/>
            <a:ext cx="609465" cy="352055"/>
          </a:xfrm>
          <a:prstGeom prst="rect">
            <a:avLst/>
          </a:prstGeom>
        </p:spPr>
      </p:pic>
      <p:pic>
        <p:nvPicPr>
          <p:cNvPr id="26" name="Picture 25" descr="A purple tank with white dots and black background&#10;&#10;Description automatically generated">
            <a:extLst>
              <a:ext uri="{FF2B5EF4-FFF2-40B4-BE49-F238E27FC236}">
                <a16:creationId xmlns:a16="http://schemas.microsoft.com/office/drawing/2014/main" id="{379BE3E3-EFA7-5A3E-E430-93A0557BAEA8}"/>
              </a:ext>
            </a:extLst>
          </p:cNvPr>
          <p:cNvPicPr>
            <a:picLocks noChangeAspect="1"/>
          </p:cNvPicPr>
          <p:nvPr/>
        </p:nvPicPr>
        <p:blipFill>
          <a:blip r:embed="rId6"/>
          <a:stretch>
            <a:fillRect/>
          </a:stretch>
        </p:blipFill>
        <p:spPr>
          <a:xfrm>
            <a:off x="7543800" y="1010592"/>
            <a:ext cx="735370" cy="372224"/>
          </a:xfrm>
          <a:prstGeom prst="rect">
            <a:avLst/>
          </a:prstGeom>
        </p:spPr>
      </p:pic>
    </p:spTree>
    <p:extLst>
      <p:ext uri="{BB962C8B-B14F-4D97-AF65-F5344CB8AC3E}">
        <p14:creationId xmlns:p14="http://schemas.microsoft.com/office/powerpoint/2010/main" val="218239349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C31A-61AF-36B0-109D-2E2AFFA94DC0}"/>
            </a:ext>
          </a:extLst>
        </p:cNvPr>
        <p:cNvGrpSpPr/>
        <p:nvPr/>
      </p:nvGrpSpPr>
      <p:grpSpPr>
        <a:xfrm>
          <a:off x="0" y="0"/>
          <a:ext cx="0" cy="0"/>
          <a:chOff x="0" y="0"/>
          <a:chExt cx="0" cy="0"/>
        </a:xfrm>
      </p:grpSpPr>
      <p:sp>
        <p:nvSpPr>
          <p:cNvPr id="7171" name="Rectangle 3">
            <a:extLst>
              <a:ext uri="{FF2B5EF4-FFF2-40B4-BE49-F238E27FC236}">
                <a16:creationId xmlns:a16="http://schemas.microsoft.com/office/drawing/2014/main" id="{BDECFB28-554A-89E6-FCEE-0DD6C4979945}"/>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7172" name="Rectangle 4">
            <a:extLst>
              <a:ext uri="{FF2B5EF4-FFF2-40B4-BE49-F238E27FC236}">
                <a16:creationId xmlns:a16="http://schemas.microsoft.com/office/drawing/2014/main" id="{B8A8B509-CDB3-E271-CB21-0E27F9963DBC}"/>
              </a:ext>
            </a:extLst>
          </p:cNvPr>
          <p:cNvSpPr>
            <a:spLocks noGrp="1" noChangeArrowheads="1"/>
          </p:cNvSpPr>
          <p:nvPr>
            <p:ph type="title"/>
          </p:nvPr>
        </p:nvSpPr>
        <p:spPr>
          <a:xfrm>
            <a:off x="1027435" y="343752"/>
            <a:ext cx="11517818" cy="805001"/>
          </a:xfrm>
        </p:spPr>
        <p:txBody>
          <a:bodyPr/>
          <a:lstStyle/>
          <a:p>
            <a:pPr eaLnBrk="1" hangingPunct="1"/>
            <a:r>
              <a:rPr lang="en-GB" dirty="0"/>
              <a:t>Four Pillars of OO - A PIE</a:t>
            </a:r>
          </a:p>
        </p:txBody>
      </p:sp>
      <p:sp>
        <p:nvSpPr>
          <p:cNvPr id="7173" name="Rectangle 5">
            <a:extLst>
              <a:ext uri="{FF2B5EF4-FFF2-40B4-BE49-F238E27FC236}">
                <a16:creationId xmlns:a16="http://schemas.microsoft.com/office/drawing/2014/main" id="{B44AE1B7-3D81-5FD7-602F-BAEF2D6F106C}"/>
              </a:ext>
            </a:extLst>
          </p:cNvPr>
          <p:cNvSpPr>
            <a:spLocks noGrp="1" noChangeArrowheads="1"/>
          </p:cNvSpPr>
          <p:nvPr>
            <p:ph idx="1"/>
          </p:nvPr>
        </p:nvSpPr>
        <p:spPr>
          <a:xfrm>
            <a:off x="675760" y="1293046"/>
            <a:ext cx="5672789" cy="5412554"/>
          </a:xfrm>
        </p:spPr>
        <p:txBody>
          <a:bodyPr/>
          <a:lstStyle/>
          <a:p>
            <a:r>
              <a:rPr lang="en-GB" b="1" dirty="0"/>
              <a:t>Polymorphism</a:t>
            </a:r>
          </a:p>
          <a:p>
            <a:pPr marL="450850" indent="-277813">
              <a:buFont typeface="Arial" panose="020B0604020202020204" pitchFamily="34" charset="0"/>
              <a:buChar char="•"/>
            </a:pPr>
            <a:r>
              <a:rPr lang="en-GB" sz="1800" dirty="0"/>
              <a:t>Many forms</a:t>
            </a:r>
          </a:p>
          <a:p>
            <a:pPr marL="450850" indent="-277813">
              <a:buFont typeface="Arial" panose="020B0604020202020204" pitchFamily="34" charset="0"/>
              <a:buChar char="•"/>
            </a:pPr>
            <a:r>
              <a:rPr lang="en-GB" sz="1800" dirty="0"/>
              <a:t>Single method name can operate on different objects or classes</a:t>
            </a:r>
          </a:p>
          <a:p>
            <a:pPr marL="450850" indent="-277813">
              <a:buFont typeface="Arial" panose="020B0604020202020204" pitchFamily="34" charset="0"/>
              <a:buChar char="•"/>
            </a:pPr>
            <a:r>
              <a:rPr lang="en-GB" sz="1800" dirty="0"/>
              <a:t>Enables flexibility and reusability</a:t>
            </a:r>
          </a:p>
          <a:p>
            <a:pPr marL="173037"/>
            <a:endParaRPr lang="en-GB" i="1" dirty="0"/>
          </a:p>
          <a:p>
            <a:r>
              <a:rPr lang="en-GB" b="1" dirty="0"/>
              <a:t>Examples:</a:t>
            </a:r>
          </a:p>
          <a:p>
            <a:pPr marL="450850" indent="-277813">
              <a:buFont typeface="Arial" panose="020B0604020202020204" pitchFamily="34" charset="0"/>
              <a:buChar char="•"/>
            </a:pPr>
            <a:r>
              <a:rPr lang="en-GB" sz="1800" dirty="0"/>
              <a:t>Built in </a:t>
            </a:r>
            <a:r>
              <a:rPr lang="en-GB" sz="1800" i="1" dirty="0" err="1"/>
              <a:t>len</a:t>
            </a:r>
            <a:r>
              <a:rPr lang="en-GB" sz="1800" i="1" dirty="0"/>
              <a:t>()</a:t>
            </a:r>
            <a:r>
              <a:rPr lang="en-GB" sz="1800" dirty="0"/>
              <a:t> function on:</a:t>
            </a:r>
          </a:p>
          <a:p>
            <a:pPr marL="806450" lvl="1" indent="-277813">
              <a:buFont typeface="Arial" panose="020B0604020202020204" pitchFamily="34" charset="0"/>
              <a:buChar char="•"/>
            </a:pPr>
            <a:r>
              <a:rPr lang="en-GB" sz="1600" dirty="0"/>
              <a:t>Str – returns number of characters</a:t>
            </a:r>
          </a:p>
          <a:p>
            <a:pPr marL="806450" lvl="1" indent="-277813">
              <a:buFont typeface="Arial" panose="020B0604020202020204" pitchFamily="34" charset="0"/>
              <a:buChar char="•"/>
            </a:pPr>
            <a:r>
              <a:rPr lang="en-GB" sz="1600" dirty="0"/>
              <a:t>Tuple/Lists – returns number of elements</a:t>
            </a:r>
          </a:p>
          <a:p>
            <a:pPr marL="450850" indent="-277813">
              <a:buFont typeface="Arial" panose="020B0604020202020204" pitchFamily="34" charset="0"/>
              <a:buChar char="•"/>
            </a:pPr>
            <a:r>
              <a:rPr lang="en-GB" sz="1800" dirty="0"/>
              <a:t>Classes with same method:</a:t>
            </a:r>
          </a:p>
          <a:p>
            <a:pPr marL="806450" lvl="1" indent="-277813">
              <a:buFont typeface="Arial" panose="020B0604020202020204" pitchFamily="34" charset="0"/>
              <a:buChar char="•"/>
            </a:pPr>
            <a:r>
              <a:rPr lang="en-GB" sz="1600" dirty="0"/>
              <a:t>Tank, Jeep  and Helicopter all have </a:t>
            </a:r>
            <a:r>
              <a:rPr lang="en-GB" sz="1600" dirty="0" err="1"/>
              <a:t>fire_weapon</a:t>
            </a:r>
            <a:r>
              <a:rPr lang="en-GB" sz="1600" dirty="0"/>
              <a:t>()</a:t>
            </a:r>
          </a:p>
          <a:p>
            <a:pPr marL="806450" lvl="1" indent="-277813">
              <a:buFont typeface="Arial" panose="020B0604020202020204" pitchFamily="34" charset="0"/>
              <a:buChar char="•"/>
            </a:pPr>
            <a:r>
              <a:rPr lang="en-GB" sz="1600" dirty="0"/>
              <a:t>Each implementation behaves differently (e.g., firing rate and damage)</a:t>
            </a:r>
          </a:p>
          <a:p>
            <a:pPr marL="450850" indent="-277813">
              <a:buFont typeface="Arial" panose="020B0604020202020204" pitchFamily="34" charset="0"/>
              <a:buChar char="•"/>
            </a:pPr>
            <a:endParaRPr lang="en-GB" sz="1800" i="1" dirty="0"/>
          </a:p>
          <a:p>
            <a:endParaRPr lang="en-GB" b="1" i="1" dirty="0"/>
          </a:p>
          <a:p>
            <a:pPr marL="450850" indent="-277813">
              <a:buFont typeface="Arial" panose="020B0604020202020204" pitchFamily="34" charset="0"/>
              <a:buChar char="•"/>
            </a:pPr>
            <a:endParaRPr lang="en-GB" sz="1800" i="1" dirty="0"/>
          </a:p>
        </p:txBody>
      </p:sp>
      <p:pic>
        <p:nvPicPr>
          <p:cNvPr id="5" name="Picture 4" descr="A blue circle with white columns and a building with text&#10;&#10;Description automatically generated">
            <a:extLst>
              <a:ext uri="{FF2B5EF4-FFF2-40B4-BE49-F238E27FC236}">
                <a16:creationId xmlns:a16="http://schemas.microsoft.com/office/drawing/2014/main" id="{FECD4E6F-9E67-8358-740C-A59F3A368F71}"/>
              </a:ext>
            </a:extLst>
          </p:cNvPr>
          <p:cNvPicPr>
            <a:picLocks noChangeAspect="1"/>
          </p:cNvPicPr>
          <p:nvPr/>
        </p:nvPicPr>
        <p:blipFill>
          <a:blip r:embed="rId3"/>
          <a:stretch>
            <a:fillRect/>
          </a:stretch>
        </p:blipFill>
        <p:spPr>
          <a:xfrm>
            <a:off x="9889377" y="218856"/>
            <a:ext cx="2123556" cy="1859793"/>
          </a:xfrm>
          <a:prstGeom prst="rect">
            <a:avLst/>
          </a:prstGeom>
        </p:spPr>
      </p:pic>
      <p:sp>
        <p:nvSpPr>
          <p:cNvPr id="11" name="TextBox 10">
            <a:extLst>
              <a:ext uri="{FF2B5EF4-FFF2-40B4-BE49-F238E27FC236}">
                <a16:creationId xmlns:a16="http://schemas.microsoft.com/office/drawing/2014/main" id="{467752FB-3360-DE5C-5B39-18A397EDB8B0}"/>
              </a:ext>
            </a:extLst>
          </p:cNvPr>
          <p:cNvSpPr txBox="1"/>
          <p:nvPr/>
        </p:nvSpPr>
        <p:spPr>
          <a:xfrm>
            <a:off x="7348543" y="3006484"/>
            <a:ext cx="4515791" cy="810654"/>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Tank(</a:t>
            </a:r>
            <a:r>
              <a:rPr lang="en-GB" sz="1200" b="1" dirty="0">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solidFill>
                  <a:srgbClr val="FF0000"/>
                </a:solidFill>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print("Tank fires 3 high damage rounds </a:t>
            </a:r>
          </a:p>
          <a:p>
            <a:pPr algn="l"/>
            <a:r>
              <a:rPr lang="en-GB" sz="1200" dirty="0">
                <a:latin typeface="Courier New" panose="02070309020205020404" pitchFamily="49" charset="0"/>
                <a:cs typeface="Courier New" panose="02070309020205020404" pitchFamily="49" charset="0"/>
              </a:rPr>
              <a:t>               per minute")</a:t>
            </a:r>
            <a:endParaRPr lang="en-GB" sz="14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659F25C3-A445-0670-9834-657EE8C1880A}"/>
              </a:ext>
            </a:extLst>
          </p:cNvPr>
          <p:cNvSpPr txBox="1"/>
          <p:nvPr/>
        </p:nvSpPr>
        <p:spPr>
          <a:xfrm>
            <a:off x="7348544" y="3990890"/>
            <a:ext cx="4515792" cy="810654"/>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Jeep(</a:t>
            </a:r>
            <a:r>
              <a:rPr lang="en-GB" sz="1200" b="1" dirty="0">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solidFill>
                  <a:srgbClr val="FF0000"/>
                </a:solidFill>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print("Jeep fires 100 low-damage rounds </a:t>
            </a:r>
          </a:p>
          <a:p>
            <a:pPr algn="l"/>
            <a:r>
              <a:rPr lang="en-GB" sz="1200" dirty="0">
                <a:latin typeface="Courier New" panose="02070309020205020404" pitchFamily="49" charset="0"/>
                <a:cs typeface="Courier New" panose="02070309020205020404" pitchFamily="49" charset="0"/>
              </a:rPr>
              <a:t>               per minute")</a:t>
            </a:r>
          </a:p>
        </p:txBody>
      </p:sp>
      <p:sp>
        <p:nvSpPr>
          <p:cNvPr id="13" name="TextBox 12">
            <a:extLst>
              <a:ext uri="{FF2B5EF4-FFF2-40B4-BE49-F238E27FC236}">
                <a16:creationId xmlns:a16="http://schemas.microsoft.com/office/drawing/2014/main" id="{5598B3EF-AE4D-FF32-1042-5BE0C260BD18}"/>
              </a:ext>
            </a:extLst>
          </p:cNvPr>
          <p:cNvSpPr txBox="1"/>
          <p:nvPr/>
        </p:nvSpPr>
        <p:spPr>
          <a:xfrm>
            <a:off x="5963361" y="1950199"/>
            <a:ext cx="4127190" cy="725945"/>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Vehicle:</a:t>
            </a:r>
          </a:p>
          <a:p>
            <a:pPr algn="l"/>
            <a:r>
              <a:rPr lang="en-GB" sz="1200" dirty="0">
                <a:latin typeface="Courier New" panose="02070309020205020404" pitchFamily="49" charset="0"/>
                <a:cs typeface="Courier New" panose="02070309020205020404" pitchFamily="49" charset="0"/>
              </a:rPr>
              <a:t>    def </a:t>
            </a:r>
            <a:r>
              <a:rPr lang="en-GB" sz="1200" b="1" dirty="0" err="1">
                <a:solidFill>
                  <a:srgbClr val="FF0000"/>
                </a:solidFill>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print("Vehicle is firing a weapon!")</a:t>
            </a:r>
            <a:endParaRPr lang="en-GB" sz="1400" dirty="0">
              <a:latin typeface="Courier New" panose="02070309020205020404" pitchFamily="49" charset="0"/>
              <a:cs typeface="Courier New" panose="02070309020205020404" pitchFamily="49" charset="0"/>
            </a:endParaRPr>
          </a:p>
        </p:txBody>
      </p:sp>
      <p:pic>
        <p:nvPicPr>
          <p:cNvPr id="14" name="Picture 13" descr="A tank with an object&#10;&#10;Description automatically generated with medium confidence">
            <a:extLst>
              <a:ext uri="{FF2B5EF4-FFF2-40B4-BE49-F238E27FC236}">
                <a16:creationId xmlns:a16="http://schemas.microsoft.com/office/drawing/2014/main" id="{90B4A89A-F993-2558-D1B6-7D7B6319F2AB}"/>
              </a:ext>
            </a:extLst>
          </p:cNvPr>
          <p:cNvPicPr>
            <a:picLocks noChangeAspect="1"/>
          </p:cNvPicPr>
          <p:nvPr/>
        </p:nvPicPr>
        <p:blipFill>
          <a:blip r:embed="rId4"/>
          <a:stretch>
            <a:fillRect/>
          </a:stretch>
        </p:blipFill>
        <p:spPr>
          <a:xfrm>
            <a:off x="6706039" y="3029285"/>
            <a:ext cx="550552" cy="316720"/>
          </a:xfrm>
          <a:prstGeom prst="rect">
            <a:avLst/>
          </a:prstGeom>
        </p:spPr>
      </p:pic>
      <p:pic>
        <p:nvPicPr>
          <p:cNvPr id="16" name="Picture 15" descr="A purple car with two headlights&#10;&#10;Description automatically generated">
            <a:extLst>
              <a:ext uri="{FF2B5EF4-FFF2-40B4-BE49-F238E27FC236}">
                <a16:creationId xmlns:a16="http://schemas.microsoft.com/office/drawing/2014/main" id="{998CF653-88C9-67D4-8BE0-8DB7AE20ED4F}"/>
              </a:ext>
            </a:extLst>
          </p:cNvPr>
          <p:cNvPicPr>
            <a:picLocks noChangeAspect="1"/>
          </p:cNvPicPr>
          <p:nvPr/>
        </p:nvPicPr>
        <p:blipFill>
          <a:blip r:embed="rId5"/>
          <a:stretch>
            <a:fillRect/>
          </a:stretch>
        </p:blipFill>
        <p:spPr>
          <a:xfrm>
            <a:off x="7671007" y="1539932"/>
            <a:ext cx="447955" cy="361602"/>
          </a:xfrm>
          <a:prstGeom prst="rect">
            <a:avLst/>
          </a:prstGeom>
        </p:spPr>
      </p:pic>
      <p:cxnSp>
        <p:nvCxnSpPr>
          <p:cNvPr id="17" name="Straight Connector 16">
            <a:extLst>
              <a:ext uri="{FF2B5EF4-FFF2-40B4-BE49-F238E27FC236}">
                <a16:creationId xmlns:a16="http://schemas.microsoft.com/office/drawing/2014/main" id="{0E673C66-D87E-745D-8A5D-9A4FE6E466B4}"/>
              </a:ext>
            </a:extLst>
          </p:cNvPr>
          <p:cNvCxnSpPr>
            <a:cxnSpLocks/>
            <a:stCxn id="11" idx="1"/>
          </p:cNvCxnSpPr>
          <p:nvPr/>
        </p:nvCxnSpPr>
        <p:spPr>
          <a:xfrm flipH="1" flipV="1">
            <a:off x="6348549" y="3406716"/>
            <a:ext cx="999994" cy="5095"/>
          </a:xfrm>
          <a:prstGeom prst="line">
            <a:avLst/>
          </a:prstGeom>
          <a:ln w="19050">
            <a:solidFill>
              <a:srgbClr val="000000"/>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4596D2-43A2-F59D-96AE-BEA2C80CFEBD}"/>
              </a:ext>
            </a:extLst>
          </p:cNvPr>
          <p:cNvCxnSpPr>
            <a:cxnSpLocks/>
          </p:cNvCxnSpPr>
          <p:nvPr/>
        </p:nvCxnSpPr>
        <p:spPr>
          <a:xfrm>
            <a:off x="6348549" y="2676144"/>
            <a:ext cx="0" cy="2631867"/>
          </a:xfrm>
          <a:prstGeom prst="line">
            <a:avLst/>
          </a:prstGeom>
          <a:ln w="19050">
            <a:solidFill>
              <a:srgbClr val="000000"/>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0DD09B-BD85-2936-9285-89C13E796848}"/>
              </a:ext>
            </a:extLst>
          </p:cNvPr>
          <p:cNvCxnSpPr>
            <a:cxnSpLocks/>
            <a:stCxn id="12" idx="1"/>
          </p:cNvCxnSpPr>
          <p:nvPr/>
        </p:nvCxnSpPr>
        <p:spPr>
          <a:xfrm flipH="1" flipV="1">
            <a:off x="6365258" y="4393924"/>
            <a:ext cx="983286" cy="2293"/>
          </a:xfrm>
          <a:prstGeom prst="line">
            <a:avLst/>
          </a:prstGeom>
          <a:ln w="19050">
            <a:solidFill>
              <a:srgbClr val="000000"/>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8BC5419-B01C-5F62-D7CE-AE60C0CBA717}"/>
              </a:ext>
            </a:extLst>
          </p:cNvPr>
          <p:cNvCxnSpPr>
            <a:cxnSpLocks/>
            <a:stCxn id="43" idx="1"/>
          </p:cNvCxnSpPr>
          <p:nvPr/>
        </p:nvCxnSpPr>
        <p:spPr>
          <a:xfrm flipH="1" flipV="1">
            <a:off x="6325210" y="5303323"/>
            <a:ext cx="1023333" cy="12067"/>
          </a:xfrm>
          <a:prstGeom prst="line">
            <a:avLst/>
          </a:prstGeom>
          <a:ln w="19050">
            <a:solidFill>
              <a:srgbClr val="000000"/>
            </a:solidFill>
          </a:ln>
          <a:effectLst/>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AEE11EE-390E-B90D-5560-8454AC592C0D}"/>
              </a:ext>
            </a:extLst>
          </p:cNvPr>
          <p:cNvSpPr txBox="1"/>
          <p:nvPr/>
        </p:nvSpPr>
        <p:spPr>
          <a:xfrm>
            <a:off x="7348543" y="4975296"/>
            <a:ext cx="4515793" cy="680187"/>
          </a:xfrm>
          <a:prstGeom prst="rect">
            <a:avLst/>
          </a:prstGeom>
          <a:solidFill>
            <a:srgbClr val="C8FFF2"/>
          </a:solidFill>
          <a:ln w="12700" cap="rnd">
            <a:solidFill>
              <a:srgbClr val="000000"/>
            </a:solidFill>
          </a:ln>
          <a:effectLst>
            <a:outerShdw blurRad="50800" dist="38100" dir="2700000" algn="tl" rotWithShape="0">
              <a:prstClr val="black">
                <a:alpha val="40000"/>
              </a:prstClr>
            </a:outerShdw>
            <a:softEdge rad="0"/>
          </a:effectLst>
        </p:spPr>
        <p:txBody>
          <a:bodyPr vert="horz" wrap="none" lIns="0" tIns="0" rIns="0" bIns="0" rtlCol="0" anchor="t" anchorCtr="0">
            <a:noAutofit/>
          </a:bodyPr>
          <a:lstStyle/>
          <a:p>
            <a:pPr algn="l"/>
            <a:r>
              <a:rPr lang="en-GB" sz="1200" dirty="0">
                <a:latin typeface="Courier New" panose="02070309020205020404" pitchFamily="49" charset="0"/>
                <a:cs typeface="Courier New" panose="02070309020205020404" pitchFamily="49" charset="0"/>
              </a:rPr>
              <a:t>class Helicopter(</a:t>
            </a:r>
            <a:r>
              <a:rPr lang="en-GB" sz="1200" b="1" dirty="0">
                <a:latin typeface="Courier New" panose="02070309020205020404" pitchFamily="49" charset="0"/>
                <a:cs typeface="Courier New" panose="02070309020205020404" pitchFamily="49" charset="0"/>
              </a:rPr>
              <a:t>Vehicle</a:t>
            </a:r>
            <a:r>
              <a:rPr lang="en-GB" sz="1200" dirty="0">
                <a:latin typeface="Courier New" panose="02070309020205020404" pitchFamily="49" charset="0"/>
                <a:cs typeface="Courier New" panose="02070309020205020404" pitchFamily="49" charset="0"/>
              </a:rPr>
              <a:t>):</a:t>
            </a:r>
          </a:p>
          <a:p>
            <a:pPr algn="l"/>
            <a:r>
              <a:rPr lang="en-GB" sz="1200" dirty="0">
                <a:latin typeface="Courier New" panose="02070309020205020404" pitchFamily="49" charset="0"/>
                <a:cs typeface="Courier New" panose="02070309020205020404" pitchFamily="49" charset="0"/>
              </a:rPr>
              <a:t>    def </a:t>
            </a:r>
            <a:r>
              <a:rPr lang="en-GB" sz="1200" b="1" dirty="0" err="1">
                <a:solidFill>
                  <a:srgbClr val="FF0000"/>
                </a:solidFill>
                <a:latin typeface="Courier New" panose="02070309020205020404" pitchFamily="49" charset="0"/>
                <a:cs typeface="Courier New" panose="02070309020205020404" pitchFamily="49" charset="0"/>
              </a:rPr>
              <a:t>fire_weapon</a:t>
            </a:r>
            <a:r>
              <a:rPr lang="en-GB" sz="1200" dirty="0">
                <a:latin typeface="Courier New" panose="02070309020205020404" pitchFamily="49" charset="0"/>
                <a:cs typeface="Courier New" panose="02070309020205020404" pitchFamily="49" charset="0"/>
              </a:rPr>
              <a:t>(self):</a:t>
            </a:r>
          </a:p>
          <a:p>
            <a:pPr algn="l"/>
            <a:r>
              <a:rPr lang="en-GB" sz="1200" dirty="0">
                <a:latin typeface="Courier New" panose="02070309020205020404" pitchFamily="49" charset="0"/>
                <a:cs typeface="Courier New" panose="02070309020205020404" pitchFamily="49" charset="0"/>
              </a:rPr>
              <a:t>        print("Helicopter fires guided missiles")</a:t>
            </a:r>
          </a:p>
        </p:txBody>
      </p:sp>
      <p:pic>
        <p:nvPicPr>
          <p:cNvPr id="49" name="Picture 48" descr="A purple helicopter with black background&#10;&#10;Description automatically generated">
            <a:extLst>
              <a:ext uri="{FF2B5EF4-FFF2-40B4-BE49-F238E27FC236}">
                <a16:creationId xmlns:a16="http://schemas.microsoft.com/office/drawing/2014/main" id="{CB71A17F-93B9-3DE5-DE7C-02A30C78B205}"/>
              </a:ext>
            </a:extLst>
          </p:cNvPr>
          <p:cNvPicPr>
            <a:picLocks noChangeAspect="1"/>
          </p:cNvPicPr>
          <p:nvPr/>
        </p:nvPicPr>
        <p:blipFill>
          <a:blip r:embed="rId6"/>
          <a:stretch>
            <a:fillRect/>
          </a:stretch>
        </p:blipFill>
        <p:spPr>
          <a:xfrm>
            <a:off x="6761141" y="4927871"/>
            <a:ext cx="501565" cy="316830"/>
          </a:xfrm>
          <a:prstGeom prst="rect">
            <a:avLst/>
          </a:prstGeom>
        </p:spPr>
      </p:pic>
      <p:pic>
        <p:nvPicPr>
          <p:cNvPr id="9" name="Picture 8" descr="A purple and black jeep&#10;&#10;Description automatically generated">
            <a:extLst>
              <a:ext uri="{FF2B5EF4-FFF2-40B4-BE49-F238E27FC236}">
                <a16:creationId xmlns:a16="http://schemas.microsoft.com/office/drawing/2014/main" id="{7D19B8E5-4E13-24EF-E185-7710536CCB04}"/>
              </a:ext>
            </a:extLst>
          </p:cNvPr>
          <p:cNvPicPr>
            <a:picLocks noChangeAspect="1"/>
          </p:cNvPicPr>
          <p:nvPr/>
        </p:nvPicPr>
        <p:blipFill>
          <a:blip r:embed="rId7"/>
          <a:stretch>
            <a:fillRect/>
          </a:stretch>
        </p:blipFill>
        <p:spPr>
          <a:xfrm>
            <a:off x="6706039" y="4051172"/>
            <a:ext cx="598356" cy="300122"/>
          </a:xfrm>
          <a:prstGeom prst="rect">
            <a:avLst/>
          </a:prstGeom>
        </p:spPr>
      </p:pic>
    </p:spTree>
    <p:extLst>
      <p:ext uri="{BB962C8B-B14F-4D97-AF65-F5344CB8AC3E}">
        <p14:creationId xmlns:p14="http://schemas.microsoft.com/office/powerpoint/2010/main" val="415407008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45761" y="344888"/>
            <a:ext cx="11517818" cy="805001"/>
          </a:xfrm>
        </p:spPr>
        <p:txBody>
          <a:bodyPr/>
          <a:lstStyle/>
          <a:p>
            <a:pPr eaLnBrk="1" hangingPunct="1"/>
            <a:r>
              <a:rPr lang="en-GB" dirty="0"/>
              <a:t>A little Python OO</a:t>
            </a:r>
          </a:p>
        </p:txBody>
      </p:sp>
      <p:sp>
        <p:nvSpPr>
          <p:cNvPr id="8195" name="Rectangle 3"/>
          <p:cNvSpPr>
            <a:spLocks noGrp="1" noChangeArrowheads="1"/>
          </p:cNvSpPr>
          <p:nvPr>
            <p:ph idx="1"/>
          </p:nvPr>
        </p:nvSpPr>
        <p:spPr>
          <a:xfrm>
            <a:off x="341272" y="1368255"/>
            <a:ext cx="11516239" cy="5287187"/>
          </a:xfrm>
        </p:spPr>
        <p:txBody>
          <a:bodyPr/>
          <a:lstStyle/>
          <a:p>
            <a:pPr>
              <a:spcBef>
                <a:spcPts val="600"/>
              </a:spcBef>
            </a:pPr>
            <a:r>
              <a:rPr lang="en-GB" b="1" dirty="0"/>
              <a:t>Declaring a Class in Python:</a:t>
            </a:r>
            <a:endParaRPr lang="en-GB" b="1" dirty="0">
              <a:latin typeface="Courier New" panose="02070309020205020404" pitchFamily="49" charset="0"/>
            </a:endParaRPr>
          </a:p>
          <a:p>
            <a:pPr marL="449263" lvl="1">
              <a:spcBef>
                <a:spcPts val="600"/>
              </a:spcBef>
              <a:buFont typeface="Arial" panose="020B0604020202020204" pitchFamily="34" charset="0"/>
              <a:buChar char="•"/>
            </a:pPr>
            <a:r>
              <a:rPr lang="en-GB" sz="1800" dirty="0"/>
              <a:t>A class is defined using the </a:t>
            </a:r>
            <a:r>
              <a:rPr lang="en-GB" sz="1800" i="1" dirty="0"/>
              <a:t>class</a:t>
            </a:r>
            <a:r>
              <a:rPr lang="en-GB" sz="1800" dirty="0"/>
              <a:t> keyword.</a:t>
            </a:r>
          </a:p>
          <a:p>
            <a:pPr marL="449263" lvl="1">
              <a:spcBef>
                <a:spcPts val="600"/>
              </a:spcBef>
              <a:buFont typeface="Arial" panose="020B0604020202020204" pitchFamily="34" charset="0"/>
              <a:buChar char="•"/>
            </a:pPr>
            <a:r>
              <a:rPr lang="en-GB" sz="1800" dirty="0"/>
              <a:t>Indentation determines class membership.</a:t>
            </a:r>
          </a:p>
          <a:p>
            <a:pPr marL="449263" lvl="1">
              <a:spcBef>
                <a:spcPts val="600"/>
              </a:spcBef>
              <a:buFont typeface="Arial" panose="020B0604020202020204" pitchFamily="34" charset="0"/>
              <a:buChar char="•"/>
            </a:pPr>
            <a:r>
              <a:rPr lang="en-GB" sz="1800" dirty="0"/>
              <a:t>Follow the </a:t>
            </a:r>
            <a:r>
              <a:rPr lang="en-GB" sz="1800" i="1" dirty="0" err="1"/>
              <a:t>CapWords</a:t>
            </a:r>
            <a:r>
              <a:rPr lang="en-GB" sz="1800" dirty="0"/>
              <a:t> convention for class names – per PEP 8 guidelines.</a:t>
            </a:r>
          </a:p>
          <a:p>
            <a:pPr>
              <a:spcBef>
                <a:spcPts val="600"/>
              </a:spcBef>
            </a:pPr>
            <a:r>
              <a:rPr lang="en-GB" b="1" dirty="0"/>
              <a:t>Methods in a Class</a:t>
            </a:r>
          </a:p>
          <a:p>
            <a:pPr marL="449263" lvl="1">
              <a:spcBef>
                <a:spcPts val="600"/>
              </a:spcBef>
              <a:buFont typeface="Arial" panose="020B0604020202020204" pitchFamily="34" charset="0"/>
              <a:buChar char="•"/>
            </a:pPr>
            <a:r>
              <a:rPr lang="en-GB" sz="1800" dirty="0"/>
              <a:t>Methods are defined as functions within the class.</a:t>
            </a:r>
          </a:p>
          <a:p>
            <a:pPr marL="449263" lvl="1">
              <a:spcBef>
                <a:spcPts val="600"/>
              </a:spcBef>
              <a:buFont typeface="Arial" panose="020B0604020202020204" pitchFamily="34" charset="0"/>
              <a:buChar char="•"/>
            </a:pPr>
            <a:r>
              <a:rPr lang="en-GB" sz="1800" dirty="0"/>
              <a:t>The first argument of any method is self (the object instance).</a:t>
            </a:r>
          </a:p>
          <a:p>
            <a:pPr marL="449263" lvl="1">
              <a:spcBef>
                <a:spcPts val="600"/>
              </a:spcBef>
              <a:buFont typeface="Arial" panose="020B0604020202020204" pitchFamily="34" charset="0"/>
              <a:buChar char="•"/>
            </a:pPr>
            <a:r>
              <a:rPr lang="en-GB" sz="1800" dirty="0"/>
              <a:t>The constructor is the </a:t>
            </a:r>
            <a:r>
              <a:rPr lang="en-GB" sz="1800" dirty="0">
                <a:latin typeface="Courier New" panose="02070309020205020404" pitchFamily="49" charset="0"/>
              </a:rPr>
              <a:t>__</a:t>
            </a:r>
            <a:r>
              <a:rPr lang="en-GB" sz="1800" dirty="0" err="1">
                <a:latin typeface="Courier New" panose="02070309020205020404" pitchFamily="49" charset="0"/>
              </a:rPr>
              <a:t>init</a:t>
            </a:r>
            <a:r>
              <a:rPr lang="en-GB" sz="1800" dirty="0">
                <a:latin typeface="Courier New" panose="02070309020205020404" pitchFamily="49" charset="0"/>
              </a:rPr>
              <a:t>__ </a:t>
            </a:r>
            <a:r>
              <a:rPr lang="en-GB" sz="1800" dirty="0">
                <a:latin typeface="+mn-lt"/>
              </a:rPr>
              <a:t>method, called when an object is created</a:t>
            </a:r>
          </a:p>
          <a:p>
            <a:pPr marL="449263" lvl="1">
              <a:spcBef>
                <a:spcPts val="600"/>
              </a:spcBef>
              <a:buFont typeface="Arial" panose="020B0604020202020204" pitchFamily="34" charset="0"/>
              <a:buChar char="•"/>
            </a:pPr>
            <a:r>
              <a:rPr lang="en-GB" sz="1800" dirty="0"/>
              <a:t>The destructor is the </a:t>
            </a:r>
            <a:r>
              <a:rPr lang="en-GB" sz="1800" dirty="0">
                <a:latin typeface="Courier New" panose="02070309020205020404" pitchFamily="49" charset="0"/>
              </a:rPr>
              <a:t>__del__ </a:t>
            </a:r>
            <a:r>
              <a:rPr lang="en-GB" sz="1800" dirty="0">
                <a:latin typeface="+mn-lt"/>
              </a:rPr>
              <a:t>method but is rarely used and unreliable.</a:t>
            </a:r>
          </a:p>
          <a:p>
            <a:pPr>
              <a:spcBef>
                <a:spcPts val="600"/>
              </a:spcBef>
            </a:pPr>
            <a:r>
              <a:rPr lang="en-GB" b="1" dirty="0"/>
              <a:t>Class Files and Modules</a:t>
            </a:r>
          </a:p>
          <a:p>
            <a:pPr marL="449263" lvl="1">
              <a:spcBef>
                <a:spcPts val="600"/>
              </a:spcBef>
              <a:buFont typeface="Arial" panose="020B0604020202020204" pitchFamily="34" charset="0"/>
              <a:buChar char="•"/>
            </a:pPr>
            <a:r>
              <a:rPr lang="en-GB" sz="1800" dirty="0"/>
              <a:t>Classes are typically defined in a module with .</a:t>
            </a:r>
            <a:r>
              <a:rPr lang="en-GB" sz="1800" dirty="0" err="1"/>
              <a:t>py</a:t>
            </a:r>
            <a:r>
              <a:rPr lang="en-GB" sz="1800" dirty="0"/>
              <a:t> extension.</a:t>
            </a:r>
          </a:p>
          <a:p>
            <a:pPr marL="449263" lvl="1">
              <a:spcBef>
                <a:spcPts val="600"/>
              </a:spcBef>
              <a:buFont typeface="Arial" panose="020B0604020202020204" pitchFamily="34" charset="0"/>
              <a:buChar char="•"/>
            </a:pPr>
            <a:r>
              <a:rPr lang="en-GB" sz="1800" dirty="0"/>
              <a:t>Simple example over…</a:t>
            </a:r>
          </a:p>
        </p:txBody>
      </p:sp>
    </p:spTree>
    <p:extLst>
      <p:ext uri="{BB962C8B-B14F-4D97-AF65-F5344CB8AC3E}">
        <p14:creationId xmlns:p14="http://schemas.microsoft.com/office/powerpoint/2010/main" val="280927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4069357" y="6139371"/>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9220" name="Rectangle 4"/>
          <p:cNvSpPr>
            <a:spLocks noGrp="1" noChangeArrowheads="1"/>
          </p:cNvSpPr>
          <p:nvPr>
            <p:ph type="title"/>
          </p:nvPr>
        </p:nvSpPr>
        <p:spPr>
          <a:xfrm>
            <a:off x="976956" y="345604"/>
            <a:ext cx="11517818" cy="805001"/>
          </a:xfrm>
        </p:spPr>
        <p:txBody>
          <a:bodyPr/>
          <a:lstStyle/>
          <a:p>
            <a:pPr eaLnBrk="1" hangingPunct="1"/>
            <a:r>
              <a:rPr lang="en-GB" dirty="0"/>
              <a:t>Defining classes</a:t>
            </a:r>
          </a:p>
        </p:txBody>
      </p:sp>
      <p:sp>
        <p:nvSpPr>
          <p:cNvPr id="9221" name="Rectangle 5"/>
          <p:cNvSpPr>
            <a:spLocks noGrp="1" noChangeArrowheads="1"/>
          </p:cNvSpPr>
          <p:nvPr>
            <p:ph idx="1"/>
          </p:nvPr>
        </p:nvSpPr>
        <p:spPr>
          <a:xfrm>
            <a:off x="675761" y="1142140"/>
            <a:ext cx="11516239" cy="4955354"/>
          </a:xfrm>
        </p:spPr>
        <p:txBody>
          <a:bodyPr/>
          <a:lstStyle/>
          <a:p>
            <a:r>
              <a:rPr lang="en-GB" b="1" dirty="0"/>
              <a:t>The class statement</a:t>
            </a:r>
          </a:p>
          <a:p>
            <a:pPr marL="449263" lvl="1">
              <a:buFont typeface="Arial" panose="020B0604020202020204" pitchFamily="34" charset="0"/>
              <a:buChar char="•"/>
            </a:pPr>
            <a:r>
              <a:rPr lang="en-GB" sz="1800" dirty="0"/>
              <a:t>Is used to define a class object.</a:t>
            </a:r>
          </a:p>
          <a:p>
            <a:pPr marL="449263" lvl="4">
              <a:buFont typeface="Arial" panose="020B0604020202020204" pitchFamily="34" charset="0"/>
              <a:buChar char="•"/>
            </a:pPr>
            <a:r>
              <a:rPr lang="en-GB" sz="1800" dirty="0"/>
              <a:t>Public attributes can be accessed using </a:t>
            </a:r>
            <a:r>
              <a:rPr lang="en-GB" sz="1800" i="1" dirty="0" err="1"/>
              <a:t>ClassName.attribute</a:t>
            </a:r>
            <a:r>
              <a:rPr lang="en-GB" sz="1800" i="1" dirty="0"/>
              <a:t> (e.g. </a:t>
            </a:r>
            <a:r>
              <a:rPr lang="en-GB" sz="1800" i="1" dirty="0" err="1"/>
              <a:t>Tank.Version</a:t>
            </a:r>
            <a:r>
              <a:rPr lang="en-GB" sz="1800" i="1" dirty="0"/>
              <a:t>)</a:t>
            </a:r>
          </a:p>
          <a:p>
            <a:pPr marL="449263" lvl="1">
              <a:buFont typeface="Arial" panose="020B0604020202020204" pitchFamily="34" charset="0"/>
              <a:buChar char="•"/>
            </a:pPr>
            <a:r>
              <a:rPr lang="en-GB" sz="1800" dirty="0"/>
              <a:t>Classes are typically defined in a module with same name as the class.</a:t>
            </a:r>
          </a:p>
        </p:txBody>
      </p:sp>
      <p:sp>
        <p:nvSpPr>
          <p:cNvPr id="9222" name="Text Box 6"/>
          <p:cNvSpPr txBox="1">
            <a:spLocks noChangeArrowheads="1"/>
          </p:cNvSpPr>
          <p:nvPr/>
        </p:nvSpPr>
        <p:spPr bwMode="auto">
          <a:xfrm>
            <a:off x="5967413" y="1639888"/>
            <a:ext cx="1841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endParaRPr lang="en-US" sz="1600"/>
          </a:p>
        </p:txBody>
      </p:sp>
      <p:sp>
        <p:nvSpPr>
          <p:cNvPr id="9224" name="Text Box 8"/>
          <p:cNvSpPr txBox="1">
            <a:spLocks noChangeArrowheads="1"/>
          </p:cNvSpPr>
          <p:nvPr/>
        </p:nvSpPr>
        <p:spPr bwMode="auto">
          <a:xfrm>
            <a:off x="3153911" y="2681737"/>
            <a:ext cx="4160113" cy="4033412"/>
          </a:xfrm>
          <a:prstGeom prst="rect">
            <a:avLst/>
          </a:prstGeom>
          <a:solidFill>
            <a:schemeClr val="tx2">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pPr>
              <a:spcBef>
                <a:spcPct val="10000"/>
              </a:spcBef>
            </a:pPr>
            <a:r>
              <a:rPr lang="en-GB" sz="1300" b="1" dirty="0">
                <a:latin typeface="Courier New" panose="02070309020205020404" pitchFamily="49" charset="0"/>
              </a:rPr>
              <a:t>class</a:t>
            </a:r>
            <a:r>
              <a:rPr lang="en-GB" sz="1300" dirty="0">
                <a:latin typeface="Courier New" panose="02070309020205020404" pitchFamily="49" charset="0"/>
              </a:rPr>
              <a:t> Tank: </a:t>
            </a:r>
          </a:p>
          <a:p>
            <a:pPr>
              <a:spcBef>
                <a:spcPct val="10000"/>
              </a:spcBef>
            </a:pPr>
            <a:r>
              <a:rPr lang="en-GB" sz="1300" dirty="0"/>
              <a:t>         </a:t>
            </a:r>
            <a:r>
              <a:rPr lang="en-GB" sz="1300" dirty="0">
                <a:latin typeface="Courier New" panose="02070309020205020404" pitchFamily="49" charset="0"/>
              </a:rPr>
              <a:t>version = 1.0</a:t>
            </a:r>
          </a:p>
          <a:p>
            <a:pPr>
              <a:spcBef>
                <a:spcPct val="10000"/>
              </a:spcBef>
            </a:pPr>
            <a:r>
              <a:rPr lang="en-GB" sz="1300" dirty="0">
                <a:latin typeface="Courier New" panose="02070309020205020404" pitchFamily="49" charset="0"/>
              </a:rPr>
              <a:t>    def __</a:t>
            </a:r>
            <a:r>
              <a:rPr lang="en-GB" sz="1300" dirty="0" err="1">
                <a:latin typeface="Courier New" panose="02070309020205020404" pitchFamily="49" charset="0"/>
              </a:rPr>
              <a:t>init</a:t>
            </a:r>
            <a:r>
              <a:rPr lang="en-GB" sz="1300" dirty="0">
                <a:latin typeface="Courier New" panose="02070309020205020404" pitchFamily="49" charset="0"/>
              </a:rPr>
              <a:t>__(self, country, model): </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self.country</a:t>
            </a:r>
            <a:r>
              <a:rPr lang="en-GB" sz="1300" dirty="0">
                <a:latin typeface="Courier New" panose="02070309020205020404" pitchFamily="49" charset="0"/>
              </a:rPr>
              <a:t> = country </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self.model</a:t>
            </a:r>
            <a:r>
              <a:rPr lang="en-GB" sz="1300" dirty="0">
                <a:latin typeface="Courier New" panose="02070309020205020404" pitchFamily="49" charset="0"/>
              </a:rPr>
              <a:t> = model</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self._speed</a:t>
            </a:r>
            <a:r>
              <a:rPr lang="en-GB" sz="1300" dirty="0">
                <a:latin typeface="Courier New" panose="02070309020205020404" pitchFamily="49" charset="0"/>
              </a:rPr>
              <a:t> = 0</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self._health</a:t>
            </a:r>
            <a:r>
              <a:rPr lang="en-GB" sz="1300" dirty="0">
                <a:latin typeface="Courier New" panose="02070309020205020404" pitchFamily="49" charset="0"/>
              </a:rPr>
              <a:t> = 100</a:t>
            </a:r>
          </a:p>
          <a:p>
            <a:pPr>
              <a:spcBef>
                <a:spcPct val="10000"/>
              </a:spcBef>
            </a:pPr>
            <a:endParaRPr lang="en-GB" sz="1300" dirty="0">
              <a:latin typeface="Courier New" panose="02070309020205020404" pitchFamily="49" charset="0"/>
            </a:endParaRPr>
          </a:p>
          <a:p>
            <a:pPr>
              <a:spcBef>
                <a:spcPct val="10000"/>
              </a:spcBef>
            </a:pPr>
            <a:r>
              <a:rPr lang="en-GB" sz="1300" dirty="0">
                <a:latin typeface="Courier New" panose="02070309020205020404" pitchFamily="49" charset="0"/>
              </a:rPr>
              <a:t>    def accel(self, amount): </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self._speed</a:t>
            </a:r>
            <a:r>
              <a:rPr lang="en-GB" sz="1300" dirty="0">
                <a:latin typeface="Courier New" panose="02070309020205020404" pitchFamily="49" charset="0"/>
              </a:rPr>
              <a:t> += amount</a:t>
            </a:r>
          </a:p>
          <a:p>
            <a:pPr>
              <a:spcBef>
                <a:spcPct val="10000"/>
              </a:spcBef>
            </a:pPr>
            <a:r>
              <a:rPr lang="en-GB" sz="1300" dirty="0">
                <a:latin typeface="Courier New" panose="02070309020205020404" pitchFamily="49" charset="0"/>
              </a:rPr>
              <a:t>        return None</a:t>
            </a:r>
          </a:p>
          <a:p>
            <a:pPr>
              <a:spcBef>
                <a:spcPct val="10000"/>
              </a:spcBef>
            </a:pPr>
            <a:endParaRPr lang="en-GB" sz="1300" dirty="0">
              <a:latin typeface="Courier New" panose="02070309020205020404" pitchFamily="49" charset="0"/>
            </a:endParaRPr>
          </a:p>
          <a:p>
            <a:pPr>
              <a:spcBef>
                <a:spcPct val="10000"/>
              </a:spcBef>
            </a:pPr>
            <a:r>
              <a:rPr lang="en-GB" sz="1300" dirty="0">
                <a:latin typeface="Courier New" panose="02070309020205020404" pitchFamily="49" charset="0"/>
              </a:rPr>
              <a:t>    def </a:t>
            </a:r>
            <a:r>
              <a:rPr lang="en-GB" sz="1300" dirty="0" err="1">
                <a:latin typeface="Courier New" panose="02070309020205020404" pitchFamily="49" charset="0"/>
              </a:rPr>
              <a:t>decel</a:t>
            </a:r>
            <a:r>
              <a:rPr lang="en-GB" sz="1300" dirty="0">
                <a:latin typeface="Courier New" panose="02070309020205020404" pitchFamily="49" charset="0"/>
              </a:rPr>
              <a:t>(self, amount): </a:t>
            </a:r>
          </a:p>
          <a:p>
            <a:pPr>
              <a:spcBef>
                <a:spcPct val="10000"/>
              </a:spcBef>
            </a:pPr>
            <a:r>
              <a:rPr lang="en-GB" sz="1300" dirty="0">
                <a:latin typeface="Courier New" panose="02070309020205020404" pitchFamily="49" charset="0"/>
              </a:rPr>
              <a:t>        </a:t>
            </a:r>
            <a:r>
              <a:rPr lang="en-GB" sz="1300" dirty="0" err="1">
                <a:latin typeface="Courier New" panose="02070309020205020404" pitchFamily="49" charset="0"/>
              </a:rPr>
              <a:t>self._speed</a:t>
            </a:r>
            <a:r>
              <a:rPr lang="en-GB" sz="1300" dirty="0">
                <a:latin typeface="Courier New" panose="02070309020205020404" pitchFamily="49" charset="0"/>
              </a:rPr>
              <a:t> -= amount </a:t>
            </a:r>
          </a:p>
          <a:p>
            <a:pPr>
              <a:spcBef>
                <a:spcPct val="10000"/>
              </a:spcBef>
            </a:pPr>
            <a:r>
              <a:rPr lang="en-GB" sz="1300" dirty="0">
                <a:latin typeface="Courier New" panose="02070309020205020404" pitchFamily="49" charset="0"/>
              </a:rPr>
              <a:t>        return None</a:t>
            </a:r>
          </a:p>
          <a:p>
            <a:pPr>
              <a:spcBef>
                <a:spcPct val="10000"/>
              </a:spcBef>
            </a:pPr>
            <a:endParaRPr lang="en-GB" sz="1300" dirty="0">
              <a:latin typeface="Courier New" panose="02070309020205020404" pitchFamily="49" charset="0"/>
            </a:endParaRPr>
          </a:p>
          <a:p>
            <a:pPr>
              <a:spcBef>
                <a:spcPct val="10000"/>
              </a:spcBef>
            </a:pPr>
            <a:r>
              <a:rPr lang="en-GB" sz="1300" dirty="0">
                <a:latin typeface="Courier New" panose="02070309020205020404" pitchFamily="49" charset="0"/>
              </a:rPr>
              <a:t>    def </a:t>
            </a:r>
            <a:r>
              <a:rPr lang="en-GB" sz="1300" dirty="0" err="1">
                <a:latin typeface="Courier New" panose="02070309020205020404" pitchFamily="49" charset="0"/>
              </a:rPr>
              <a:t>gethealth</a:t>
            </a:r>
            <a:r>
              <a:rPr lang="en-GB" sz="1300" dirty="0">
                <a:latin typeface="Courier New" panose="02070309020205020404" pitchFamily="49" charset="0"/>
              </a:rPr>
              <a:t>(self): </a:t>
            </a:r>
          </a:p>
          <a:p>
            <a:pPr>
              <a:spcBef>
                <a:spcPct val="10000"/>
              </a:spcBef>
            </a:pPr>
            <a:r>
              <a:rPr lang="en-GB" sz="1300" dirty="0">
                <a:latin typeface="Courier New" panose="02070309020205020404" pitchFamily="49" charset="0"/>
              </a:rPr>
              <a:t>        return </a:t>
            </a:r>
            <a:r>
              <a:rPr lang="en-GB" sz="1300" dirty="0" err="1">
                <a:latin typeface="Courier New" panose="02070309020205020404" pitchFamily="49" charset="0"/>
              </a:rPr>
              <a:t>self._health</a:t>
            </a:r>
            <a:r>
              <a:rPr lang="en-GB" sz="1300" dirty="0">
                <a:latin typeface="Courier New" panose="02070309020205020404" pitchFamily="49" charset="0"/>
              </a:rPr>
              <a:t> </a:t>
            </a:r>
          </a:p>
        </p:txBody>
      </p:sp>
      <p:sp>
        <p:nvSpPr>
          <p:cNvPr id="9225" name="Text Box 9"/>
          <p:cNvSpPr txBox="1">
            <a:spLocks noChangeArrowheads="1"/>
          </p:cNvSpPr>
          <p:nvPr/>
        </p:nvSpPr>
        <p:spPr bwMode="auto">
          <a:xfrm>
            <a:off x="6552277" y="2674311"/>
            <a:ext cx="761747" cy="307777"/>
          </a:xfrm>
          <a:prstGeom prst="rect">
            <a:avLst/>
          </a:prstGeom>
          <a:solidFill>
            <a:schemeClr val="bg1"/>
          </a:solidFill>
          <a:ln w="9525">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dirty="0"/>
              <a:t>tank.py</a:t>
            </a:r>
          </a:p>
        </p:txBody>
      </p:sp>
      <p:sp>
        <p:nvSpPr>
          <p:cNvPr id="9226" name="Text Box 10"/>
          <p:cNvSpPr txBox="1">
            <a:spLocks noChangeArrowheads="1"/>
          </p:cNvSpPr>
          <p:nvPr/>
        </p:nvSpPr>
        <p:spPr bwMode="auto">
          <a:xfrm>
            <a:off x="7519743" y="2888947"/>
            <a:ext cx="2020888" cy="336550"/>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Public class variable</a:t>
            </a:r>
          </a:p>
        </p:txBody>
      </p:sp>
      <p:sp>
        <p:nvSpPr>
          <p:cNvPr id="9227" name="Line 11"/>
          <p:cNvSpPr>
            <a:spLocks noChangeShapeType="1"/>
          </p:cNvSpPr>
          <p:nvPr/>
        </p:nvSpPr>
        <p:spPr bwMode="auto">
          <a:xfrm flipH="1">
            <a:off x="5049519" y="3052564"/>
            <a:ext cx="2461868" cy="9315"/>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9228" name="Text Box 12"/>
          <p:cNvSpPr txBox="1">
            <a:spLocks noChangeArrowheads="1"/>
          </p:cNvSpPr>
          <p:nvPr/>
        </p:nvSpPr>
        <p:spPr bwMode="auto">
          <a:xfrm>
            <a:off x="7559775" y="5329752"/>
            <a:ext cx="963613" cy="336550"/>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Methods</a:t>
            </a:r>
          </a:p>
        </p:txBody>
      </p:sp>
      <p:sp>
        <p:nvSpPr>
          <p:cNvPr id="14" name="Text Box 10">
            <a:extLst>
              <a:ext uri="{FF2B5EF4-FFF2-40B4-BE49-F238E27FC236}">
                <a16:creationId xmlns:a16="http://schemas.microsoft.com/office/drawing/2014/main" id="{FD282621-12A2-43DF-9AA5-689698C7FF56}"/>
              </a:ext>
            </a:extLst>
          </p:cNvPr>
          <p:cNvSpPr txBox="1">
            <a:spLocks noChangeArrowheads="1"/>
          </p:cNvSpPr>
          <p:nvPr/>
        </p:nvSpPr>
        <p:spPr bwMode="auto">
          <a:xfrm>
            <a:off x="7511387" y="3423135"/>
            <a:ext cx="2335896" cy="338554"/>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Public instance variable</a:t>
            </a:r>
          </a:p>
        </p:txBody>
      </p:sp>
      <p:sp>
        <p:nvSpPr>
          <p:cNvPr id="15" name="Line 11">
            <a:extLst>
              <a:ext uri="{FF2B5EF4-FFF2-40B4-BE49-F238E27FC236}">
                <a16:creationId xmlns:a16="http://schemas.microsoft.com/office/drawing/2014/main" id="{4C92A780-25AF-460D-861F-544328277AED}"/>
              </a:ext>
            </a:extLst>
          </p:cNvPr>
          <p:cNvSpPr>
            <a:spLocks noChangeShapeType="1"/>
          </p:cNvSpPr>
          <p:nvPr/>
        </p:nvSpPr>
        <p:spPr bwMode="auto">
          <a:xfrm flipH="1" flipV="1">
            <a:off x="6248400" y="3499263"/>
            <a:ext cx="1255364" cy="68696"/>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2" name="Line 11">
            <a:extLst>
              <a:ext uri="{FF2B5EF4-FFF2-40B4-BE49-F238E27FC236}">
                <a16:creationId xmlns:a16="http://schemas.microsoft.com/office/drawing/2014/main" id="{475B2E39-F842-7BD5-E3F1-EE36C4AB1835}"/>
              </a:ext>
            </a:extLst>
          </p:cNvPr>
          <p:cNvSpPr>
            <a:spLocks noChangeShapeType="1"/>
          </p:cNvSpPr>
          <p:nvPr/>
        </p:nvSpPr>
        <p:spPr bwMode="auto">
          <a:xfrm flipH="1" flipV="1">
            <a:off x="6248398" y="4614981"/>
            <a:ext cx="1311375" cy="851892"/>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3" name="Line 11">
            <a:extLst>
              <a:ext uri="{FF2B5EF4-FFF2-40B4-BE49-F238E27FC236}">
                <a16:creationId xmlns:a16="http://schemas.microsoft.com/office/drawing/2014/main" id="{BBD5AE11-B574-04CA-FA23-EFD4DA8E9A3E}"/>
              </a:ext>
            </a:extLst>
          </p:cNvPr>
          <p:cNvSpPr>
            <a:spLocks noChangeShapeType="1"/>
          </p:cNvSpPr>
          <p:nvPr/>
        </p:nvSpPr>
        <p:spPr bwMode="auto">
          <a:xfrm flipH="1" flipV="1">
            <a:off x="6248399" y="5466873"/>
            <a:ext cx="1312417" cy="11512"/>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4" name="Line 11">
            <a:extLst>
              <a:ext uri="{FF2B5EF4-FFF2-40B4-BE49-F238E27FC236}">
                <a16:creationId xmlns:a16="http://schemas.microsoft.com/office/drawing/2014/main" id="{40FBF07E-010F-783F-95D2-A0AD7D6C1051}"/>
              </a:ext>
            </a:extLst>
          </p:cNvPr>
          <p:cNvSpPr>
            <a:spLocks noChangeShapeType="1"/>
          </p:cNvSpPr>
          <p:nvPr/>
        </p:nvSpPr>
        <p:spPr bwMode="auto">
          <a:xfrm flipH="1">
            <a:off x="6248399" y="5490752"/>
            <a:ext cx="1311373" cy="787122"/>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square">
            <a:spAutoFit/>
          </a:bodyPr>
          <a:lstStyle/>
          <a:p>
            <a:endParaRPr lang="en-GB"/>
          </a:p>
        </p:txBody>
      </p:sp>
      <p:pic>
        <p:nvPicPr>
          <p:cNvPr id="5" name="Picture 4" descr="A tank with an object&#10;&#10;Description automatically generated with medium confidence">
            <a:extLst>
              <a:ext uri="{FF2B5EF4-FFF2-40B4-BE49-F238E27FC236}">
                <a16:creationId xmlns:a16="http://schemas.microsoft.com/office/drawing/2014/main" id="{0E88CF2B-758E-35B9-C565-4F87225C235B}"/>
              </a:ext>
            </a:extLst>
          </p:cNvPr>
          <p:cNvPicPr>
            <a:picLocks noChangeAspect="1"/>
          </p:cNvPicPr>
          <p:nvPr/>
        </p:nvPicPr>
        <p:blipFill>
          <a:blip r:embed="rId3"/>
          <a:stretch>
            <a:fillRect/>
          </a:stretch>
        </p:blipFill>
        <p:spPr>
          <a:xfrm>
            <a:off x="2215829" y="2701659"/>
            <a:ext cx="910584" cy="523838"/>
          </a:xfrm>
          <a:prstGeom prst="rect">
            <a:avLst/>
          </a:prstGeom>
        </p:spPr>
      </p:pic>
      <p:sp>
        <p:nvSpPr>
          <p:cNvPr id="6" name="Text Box 10">
            <a:extLst>
              <a:ext uri="{FF2B5EF4-FFF2-40B4-BE49-F238E27FC236}">
                <a16:creationId xmlns:a16="http://schemas.microsoft.com/office/drawing/2014/main" id="{1CA1091F-E08D-0782-B69F-A6D05D3266B4}"/>
              </a:ext>
            </a:extLst>
          </p:cNvPr>
          <p:cNvSpPr txBox="1">
            <a:spLocks noChangeArrowheads="1"/>
          </p:cNvSpPr>
          <p:nvPr/>
        </p:nvSpPr>
        <p:spPr bwMode="auto">
          <a:xfrm>
            <a:off x="7511387" y="3860519"/>
            <a:ext cx="2417650" cy="338554"/>
          </a:xfrm>
          <a:prstGeom prst="rect">
            <a:avLst/>
          </a:prstGeom>
          <a:solidFill>
            <a:schemeClr val="bg1"/>
          </a:solidFill>
          <a:ln>
            <a:solidFill>
              <a:srgbClr val="000000"/>
            </a:solid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600" dirty="0"/>
              <a:t>Private instance variable</a:t>
            </a:r>
          </a:p>
        </p:txBody>
      </p:sp>
      <p:sp>
        <p:nvSpPr>
          <p:cNvPr id="7" name="Line 11">
            <a:extLst>
              <a:ext uri="{FF2B5EF4-FFF2-40B4-BE49-F238E27FC236}">
                <a16:creationId xmlns:a16="http://schemas.microsoft.com/office/drawing/2014/main" id="{BE310FD2-AD13-9426-1A5A-816286AC1903}"/>
              </a:ext>
            </a:extLst>
          </p:cNvPr>
          <p:cNvSpPr>
            <a:spLocks noChangeShapeType="1"/>
          </p:cNvSpPr>
          <p:nvPr/>
        </p:nvSpPr>
        <p:spPr bwMode="auto">
          <a:xfrm flipH="1">
            <a:off x="6248399" y="3573838"/>
            <a:ext cx="1255364" cy="120278"/>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8" name="Line 11">
            <a:extLst>
              <a:ext uri="{FF2B5EF4-FFF2-40B4-BE49-F238E27FC236}">
                <a16:creationId xmlns:a16="http://schemas.microsoft.com/office/drawing/2014/main" id="{926026FB-6AF6-0023-B276-F4AD97B9FB12}"/>
              </a:ext>
            </a:extLst>
          </p:cNvPr>
          <p:cNvSpPr>
            <a:spLocks noChangeShapeType="1"/>
          </p:cNvSpPr>
          <p:nvPr/>
        </p:nvSpPr>
        <p:spPr bwMode="auto">
          <a:xfrm flipH="1" flipV="1">
            <a:off x="6248399" y="3900215"/>
            <a:ext cx="1268047" cy="92364"/>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square">
            <a:spAutoFit/>
          </a:bodyPr>
          <a:lstStyle/>
          <a:p>
            <a:endParaRPr lang="en-GB"/>
          </a:p>
        </p:txBody>
      </p:sp>
      <p:sp>
        <p:nvSpPr>
          <p:cNvPr id="9" name="Line 11">
            <a:extLst>
              <a:ext uri="{FF2B5EF4-FFF2-40B4-BE49-F238E27FC236}">
                <a16:creationId xmlns:a16="http://schemas.microsoft.com/office/drawing/2014/main" id="{84ABE2B4-7DBE-CC88-2BFB-FDF91BC03594}"/>
              </a:ext>
            </a:extLst>
          </p:cNvPr>
          <p:cNvSpPr>
            <a:spLocks noChangeShapeType="1"/>
          </p:cNvSpPr>
          <p:nvPr/>
        </p:nvSpPr>
        <p:spPr bwMode="auto">
          <a:xfrm flipH="1">
            <a:off x="6248399" y="4003462"/>
            <a:ext cx="1255364" cy="92363"/>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square">
            <a:spAutoFit/>
          </a:bodyPr>
          <a:lstStyle/>
          <a:p>
            <a:endParaRPr lang="en-GB"/>
          </a:p>
        </p:txBody>
      </p:sp>
    </p:spTree>
    <p:extLst>
      <p:ext uri="{BB962C8B-B14F-4D97-AF65-F5344CB8AC3E}">
        <p14:creationId xmlns:p14="http://schemas.microsoft.com/office/powerpoint/2010/main" val="3202978693"/>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87A65B979AB34BA89C213ABB051ADE" ma:contentTypeVersion="13" ma:contentTypeDescription="Create a new document." ma:contentTypeScope="" ma:versionID="17f4625ec0b5ee2f091b8da15c267a76">
  <xsd:schema xmlns:xsd="http://www.w3.org/2001/XMLSchema" xmlns:xs="http://www.w3.org/2001/XMLSchema" xmlns:p="http://schemas.microsoft.com/office/2006/metadata/properties" xmlns:ns2="3cd1066a-245b-4400-ad94-398f95c475c9" xmlns:ns3="9d579490-102d-4bf3-8643-974e67683526" targetNamespace="http://schemas.microsoft.com/office/2006/metadata/properties" ma:root="true" ma:fieldsID="5379349c0f1ffc6b5f8ef1afda789c3f" ns2:_="" ns3:_="">
    <xsd:import namespace="3cd1066a-245b-4400-ad94-398f95c475c9"/>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1066a-245b-4400-ad94-398f95c475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B8C860-7FF4-49A5-9E9B-03E1EDC2C1DF}">
  <ds:schemaRefs>
    <ds:schemaRef ds:uri="2adca231-d9e0-4ab7-b9c8-e8741ed43f47"/>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5658a7d0-6a08-4b10-980f-26d551ebb763"/>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00B5623-00D4-41DE-8036-C456C3206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d1066a-245b-4400-ad94-398f95c475c9"/>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9BD814-8A25-4BC5-87C5-890A0EC886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8607</TotalTime>
  <Words>10128</Words>
  <Application>Microsoft Office PowerPoint</Application>
  <PresentationFormat>Widescreen</PresentationFormat>
  <Paragraphs>888</Paragraphs>
  <Slides>29</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Wingdings</vt:lpstr>
      <vt:lpstr>Arial</vt:lpstr>
      <vt:lpstr>-apple-system</vt:lpstr>
      <vt:lpstr>Segoe UI</vt:lpstr>
      <vt:lpstr>Calibri</vt:lpstr>
      <vt:lpstr>Montserrat</vt:lpstr>
      <vt:lpstr>Montserrat Black</vt:lpstr>
      <vt:lpstr>Courier New</vt:lpstr>
      <vt:lpstr>Master</vt:lpstr>
      <vt:lpstr>Master_Blue</vt:lpstr>
      <vt:lpstr>Python 3 Programming</vt:lpstr>
      <vt:lpstr>PowerPoint Presentation</vt:lpstr>
      <vt:lpstr>OOP, DRY and A PIE</vt:lpstr>
      <vt:lpstr>Four Pillars of OO - A PIE</vt:lpstr>
      <vt:lpstr>Four Pillars of OO - A PIE</vt:lpstr>
      <vt:lpstr>Four Pillars of OO - A PIE</vt:lpstr>
      <vt:lpstr>Four Pillars of OO - A PIE</vt:lpstr>
      <vt:lpstr>A little Python OO</vt:lpstr>
      <vt:lpstr>Defining classes</vt:lpstr>
      <vt:lpstr>Using objects</vt:lpstr>
      <vt:lpstr>A class is not a type!</vt:lpstr>
      <vt:lpstr>Defining methods</vt:lpstr>
      <vt:lpstr>Constructing an object</vt:lpstr>
      <vt:lpstr>Special methods</vt:lpstr>
      <vt:lpstr>Operator overload special methods</vt:lpstr>
      <vt:lpstr>Special methods - example</vt:lpstr>
      <vt:lpstr>Getter and Setter Methods</vt:lpstr>
      <vt:lpstr>Properties</vt:lpstr>
      <vt:lpstr>Properties and decorators</vt:lpstr>
      <vt:lpstr>Decorators - what's the point?</vt:lpstr>
      <vt:lpstr>Class methods</vt:lpstr>
      <vt:lpstr>Inheritance</vt:lpstr>
      <vt:lpstr>Inheritance terminology</vt:lpstr>
      <vt:lpstr>Inheritance scope</vt:lpstr>
      <vt:lpstr>Inheritance example</vt:lpstr>
      <vt:lpstr>Some helper built-in functions</vt:lpstr>
      <vt:lpstr>PowerPoint Presentation</vt:lpstr>
      <vt:lpstr>Metaclasses and ABC</vt:lpstr>
      <vt:lpstr>Metaclasses and ABC</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Cameron, Donald</cp:lastModifiedBy>
  <cp:revision>152</cp:revision>
  <cp:lastPrinted>2019-07-03T09:46:41Z</cp:lastPrinted>
  <dcterms:created xsi:type="dcterms:W3CDTF">2019-09-05T08:17:12Z</dcterms:created>
  <dcterms:modified xsi:type="dcterms:W3CDTF">2025-01-13T11:01:45Z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0x0101005887A65B979AB34BA89C213ABB051ADE</vt:lpwstr>
  </property>
  <property fmtid="{D5CDD505-2E9C-101B-9397-08002B2CF9AE}" pid="4" name="BookType">
    <vt:lpwstr>3</vt:lpwstr>
  </property>
</Properties>
</file>